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3"/>
  </p:notesMasterIdLst>
  <p:handoutMasterIdLst>
    <p:handoutMasterId r:id="rId34"/>
  </p:handoutMasterIdLst>
  <p:sldIdLst>
    <p:sldId id="272" r:id="rId2"/>
    <p:sldId id="273" r:id="rId3"/>
    <p:sldId id="275" r:id="rId4"/>
    <p:sldId id="276" r:id="rId5"/>
    <p:sldId id="277" r:id="rId6"/>
    <p:sldId id="278" r:id="rId7"/>
    <p:sldId id="301" r:id="rId8"/>
    <p:sldId id="302" r:id="rId9"/>
    <p:sldId id="280" r:id="rId10"/>
    <p:sldId id="281" r:id="rId11"/>
    <p:sldId id="282" r:id="rId12"/>
    <p:sldId id="283" r:id="rId13"/>
    <p:sldId id="284" r:id="rId14"/>
    <p:sldId id="285" r:id="rId15"/>
    <p:sldId id="286" r:id="rId16"/>
    <p:sldId id="287" r:id="rId17"/>
    <p:sldId id="288" r:id="rId18"/>
    <p:sldId id="303" r:id="rId19"/>
    <p:sldId id="289" r:id="rId20"/>
    <p:sldId id="290" r:id="rId21"/>
    <p:sldId id="291" r:id="rId22"/>
    <p:sldId id="292" r:id="rId23"/>
    <p:sldId id="293" r:id="rId24"/>
    <p:sldId id="294" r:id="rId25"/>
    <p:sldId id="295" r:id="rId26"/>
    <p:sldId id="296" r:id="rId27"/>
    <p:sldId id="297" r:id="rId28"/>
    <p:sldId id="298" r:id="rId29"/>
    <p:sldId id="300" r:id="rId30"/>
    <p:sldId id="299" r:id="rId31"/>
    <p:sldId id="274"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AAC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799B23B-EC83-4686-B30A-512413B5E67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485" autoAdjust="0"/>
  </p:normalViewPr>
  <p:slideViewPr>
    <p:cSldViewPr snapToGrid="0">
      <p:cViewPr varScale="1">
        <p:scale>
          <a:sx n="69" d="100"/>
          <a:sy n="69" d="100"/>
        </p:scale>
        <p:origin x="522" y="6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07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dirty="0"/>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ACCE82-DC69-432C-BABD-63E5257FC9F5}" type="datetime1">
              <a:rPr lang="tr-TR" smtClean="0"/>
              <a:t>22.04.2020</a:t>
            </a:fld>
            <a:endParaRPr lang="tr-TR" dirty="0"/>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dirty="0"/>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DF9922-981B-48BE-96E8-A46794BAA7ED}" type="slidenum">
              <a:rPr lang="tr-TR" smtClean="0"/>
              <a:t>‹#›</a:t>
            </a:fld>
            <a:endParaRPr lang="tr-TR" dirty="0"/>
          </a:p>
        </p:txBody>
      </p:sp>
    </p:spTree>
    <p:extLst>
      <p:ext uri="{BB962C8B-B14F-4D97-AF65-F5344CB8AC3E}">
        <p14:creationId xmlns:p14="http://schemas.microsoft.com/office/powerpoint/2010/main" val="2811124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tr-TR" noProof="0" dirty="0"/>
          </a:p>
        </p:txBody>
      </p:sp>
      <p:sp>
        <p:nvSpPr>
          <p:cNvPr id="3" name="Tarih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9142D3-BDF4-467D-910A-DF82338AE250}" type="datetime1">
              <a:rPr lang="tr-TR" smtClean="0"/>
              <a:pPr/>
              <a:t>22.04.2020</a:t>
            </a:fld>
            <a:endParaRPr lang="tr-TR" dirty="0"/>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tr-TR" noProof="0" dirty="0"/>
          </a:p>
        </p:txBody>
      </p:sp>
      <p:sp>
        <p:nvSpPr>
          <p:cNvPr id="5" name="Notlar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tr-TR" noProof="0" dirty="0"/>
              <a:t>Asıl metin stillerini düzenlemek için tıklayın</a:t>
            </a:r>
          </a:p>
          <a:p>
            <a:pPr lvl="1" rtl="0"/>
            <a:r>
              <a:rPr lang="tr-TR" noProof="0" dirty="0"/>
              <a:t>İkinci düzey</a:t>
            </a:r>
          </a:p>
          <a:p>
            <a:pPr lvl="2" rtl="0"/>
            <a:r>
              <a:rPr lang="tr-TR" noProof="0" dirty="0"/>
              <a:t>Üçüncü düzey</a:t>
            </a:r>
          </a:p>
          <a:p>
            <a:pPr lvl="3" rtl="0"/>
            <a:r>
              <a:rPr lang="tr-TR" noProof="0" dirty="0"/>
              <a:t>Dördüncü düzey</a:t>
            </a:r>
          </a:p>
          <a:p>
            <a:pPr lvl="4" rtl="0"/>
            <a:r>
              <a:rPr lang="tr-TR" noProof="0" dirty="0"/>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tr-TR" noProof="0" dirty="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93B0CF2-7F87-4E02-A248-870047730F99}" type="slidenum">
              <a:rPr lang="tr-TR" noProof="0" smtClean="0"/>
              <a:t>‹#›</a:t>
            </a:fld>
            <a:endParaRPr lang="tr-TR" noProof="0" dirty="0"/>
          </a:p>
        </p:txBody>
      </p:sp>
    </p:spTree>
    <p:extLst>
      <p:ext uri="{BB962C8B-B14F-4D97-AF65-F5344CB8AC3E}">
        <p14:creationId xmlns:p14="http://schemas.microsoft.com/office/powerpoint/2010/main" val="3614981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dirty="0"/>
          </a:p>
        </p:txBody>
      </p:sp>
      <p:sp>
        <p:nvSpPr>
          <p:cNvPr id="4" name="Slayt Numarası Yer Tutucusu 3"/>
          <p:cNvSpPr>
            <a:spLocks noGrp="1"/>
          </p:cNvSpPr>
          <p:nvPr>
            <p:ph type="sldNum" sz="quarter" idx="10"/>
          </p:nvPr>
        </p:nvSpPr>
        <p:spPr/>
        <p:txBody>
          <a:bodyPr rtlCol="0"/>
          <a:lstStyle/>
          <a:p>
            <a:pPr rtl="0"/>
            <a:fld id="{893B0CF2-7F87-4E02-A248-870047730F99}" type="slidenum">
              <a:rPr lang="tr-TR" smtClean="0"/>
              <a:t>1</a:t>
            </a:fld>
            <a:endParaRPr lang="tr-TR" dirty="0"/>
          </a:p>
        </p:txBody>
      </p:sp>
    </p:spTree>
    <p:extLst>
      <p:ext uri="{BB962C8B-B14F-4D97-AF65-F5344CB8AC3E}">
        <p14:creationId xmlns:p14="http://schemas.microsoft.com/office/powerpoint/2010/main" val="1495133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10</a:t>
            </a:fld>
            <a:endParaRPr lang="tr-TR" dirty="0"/>
          </a:p>
        </p:txBody>
      </p:sp>
    </p:spTree>
    <p:extLst>
      <p:ext uri="{BB962C8B-B14F-4D97-AF65-F5344CB8AC3E}">
        <p14:creationId xmlns:p14="http://schemas.microsoft.com/office/powerpoint/2010/main" val="1507656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11</a:t>
            </a:fld>
            <a:endParaRPr lang="tr-TR" dirty="0"/>
          </a:p>
        </p:txBody>
      </p:sp>
    </p:spTree>
    <p:extLst>
      <p:ext uri="{BB962C8B-B14F-4D97-AF65-F5344CB8AC3E}">
        <p14:creationId xmlns:p14="http://schemas.microsoft.com/office/powerpoint/2010/main" val="2022467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12</a:t>
            </a:fld>
            <a:endParaRPr lang="tr-TR" dirty="0"/>
          </a:p>
        </p:txBody>
      </p:sp>
    </p:spTree>
    <p:extLst>
      <p:ext uri="{BB962C8B-B14F-4D97-AF65-F5344CB8AC3E}">
        <p14:creationId xmlns:p14="http://schemas.microsoft.com/office/powerpoint/2010/main" val="2004862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13</a:t>
            </a:fld>
            <a:endParaRPr lang="tr-TR" dirty="0"/>
          </a:p>
        </p:txBody>
      </p:sp>
    </p:spTree>
    <p:extLst>
      <p:ext uri="{BB962C8B-B14F-4D97-AF65-F5344CB8AC3E}">
        <p14:creationId xmlns:p14="http://schemas.microsoft.com/office/powerpoint/2010/main" val="1635688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14</a:t>
            </a:fld>
            <a:endParaRPr lang="tr-TR" dirty="0"/>
          </a:p>
        </p:txBody>
      </p:sp>
    </p:spTree>
    <p:extLst>
      <p:ext uri="{BB962C8B-B14F-4D97-AF65-F5344CB8AC3E}">
        <p14:creationId xmlns:p14="http://schemas.microsoft.com/office/powerpoint/2010/main" val="1999215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15</a:t>
            </a:fld>
            <a:endParaRPr lang="tr-TR" dirty="0"/>
          </a:p>
        </p:txBody>
      </p:sp>
    </p:spTree>
    <p:extLst>
      <p:ext uri="{BB962C8B-B14F-4D97-AF65-F5344CB8AC3E}">
        <p14:creationId xmlns:p14="http://schemas.microsoft.com/office/powerpoint/2010/main" val="798582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16</a:t>
            </a:fld>
            <a:endParaRPr lang="tr-TR" dirty="0"/>
          </a:p>
        </p:txBody>
      </p:sp>
    </p:spTree>
    <p:extLst>
      <p:ext uri="{BB962C8B-B14F-4D97-AF65-F5344CB8AC3E}">
        <p14:creationId xmlns:p14="http://schemas.microsoft.com/office/powerpoint/2010/main" val="504092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17</a:t>
            </a:fld>
            <a:endParaRPr lang="tr-TR" dirty="0"/>
          </a:p>
        </p:txBody>
      </p:sp>
    </p:spTree>
    <p:extLst>
      <p:ext uri="{BB962C8B-B14F-4D97-AF65-F5344CB8AC3E}">
        <p14:creationId xmlns:p14="http://schemas.microsoft.com/office/powerpoint/2010/main" val="73672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18</a:t>
            </a:fld>
            <a:endParaRPr lang="tr-TR" dirty="0"/>
          </a:p>
        </p:txBody>
      </p:sp>
    </p:spTree>
    <p:extLst>
      <p:ext uri="{BB962C8B-B14F-4D97-AF65-F5344CB8AC3E}">
        <p14:creationId xmlns:p14="http://schemas.microsoft.com/office/powerpoint/2010/main" val="2027411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19</a:t>
            </a:fld>
            <a:endParaRPr lang="tr-TR" dirty="0"/>
          </a:p>
        </p:txBody>
      </p:sp>
    </p:spTree>
    <p:extLst>
      <p:ext uri="{BB962C8B-B14F-4D97-AF65-F5344CB8AC3E}">
        <p14:creationId xmlns:p14="http://schemas.microsoft.com/office/powerpoint/2010/main" val="1132690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2</a:t>
            </a:fld>
            <a:endParaRPr lang="tr-TR" dirty="0"/>
          </a:p>
        </p:txBody>
      </p:sp>
    </p:spTree>
    <p:extLst>
      <p:ext uri="{BB962C8B-B14F-4D97-AF65-F5344CB8AC3E}">
        <p14:creationId xmlns:p14="http://schemas.microsoft.com/office/powerpoint/2010/main" val="2863385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20</a:t>
            </a:fld>
            <a:endParaRPr lang="tr-TR" dirty="0"/>
          </a:p>
        </p:txBody>
      </p:sp>
    </p:spTree>
    <p:extLst>
      <p:ext uri="{BB962C8B-B14F-4D97-AF65-F5344CB8AC3E}">
        <p14:creationId xmlns:p14="http://schemas.microsoft.com/office/powerpoint/2010/main" val="3304469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21</a:t>
            </a:fld>
            <a:endParaRPr lang="tr-TR" dirty="0"/>
          </a:p>
        </p:txBody>
      </p:sp>
    </p:spTree>
    <p:extLst>
      <p:ext uri="{BB962C8B-B14F-4D97-AF65-F5344CB8AC3E}">
        <p14:creationId xmlns:p14="http://schemas.microsoft.com/office/powerpoint/2010/main" val="1117739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22</a:t>
            </a:fld>
            <a:endParaRPr lang="tr-TR" dirty="0"/>
          </a:p>
        </p:txBody>
      </p:sp>
    </p:spTree>
    <p:extLst>
      <p:ext uri="{BB962C8B-B14F-4D97-AF65-F5344CB8AC3E}">
        <p14:creationId xmlns:p14="http://schemas.microsoft.com/office/powerpoint/2010/main" val="513060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23</a:t>
            </a:fld>
            <a:endParaRPr lang="tr-TR" dirty="0"/>
          </a:p>
        </p:txBody>
      </p:sp>
    </p:spTree>
    <p:extLst>
      <p:ext uri="{BB962C8B-B14F-4D97-AF65-F5344CB8AC3E}">
        <p14:creationId xmlns:p14="http://schemas.microsoft.com/office/powerpoint/2010/main" val="3509858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24</a:t>
            </a:fld>
            <a:endParaRPr lang="tr-TR" dirty="0"/>
          </a:p>
        </p:txBody>
      </p:sp>
    </p:spTree>
    <p:extLst>
      <p:ext uri="{BB962C8B-B14F-4D97-AF65-F5344CB8AC3E}">
        <p14:creationId xmlns:p14="http://schemas.microsoft.com/office/powerpoint/2010/main" val="3014106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25</a:t>
            </a:fld>
            <a:endParaRPr lang="tr-TR" dirty="0"/>
          </a:p>
        </p:txBody>
      </p:sp>
    </p:spTree>
    <p:extLst>
      <p:ext uri="{BB962C8B-B14F-4D97-AF65-F5344CB8AC3E}">
        <p14:creationId xmlns:p14="http://schemas.microsoft.com/office/powerpoint/2010/main" val="1728621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26</a:t>
            </a:fld>
            <a:endParaRPr lang="tr-TR" dirty="0"/>
          </a:p>
        </p:txBody>
      </p:sp>
    </p:spTree>
    <p:extLst>
      <p:ext uri="{BB962C8B-B14F-4D97-AF65-F5344CB8AC3E}">
        <p14:creationId xmlns:p14="http://schemas.microsoft.com/office/powerpoint/2010/main" val="3150126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Mimari Yapı Ressamlığı</a:t>
            </a:r>
          </a:p>
          <a:p>
            <a:r>
              <a:rPr lang="tr-TR" dirty="0"/>
              <a:t>Yapı Yüzey Kaplama</a:t>
            </a:r>
          </a:p>
          <a:p>
            <a:r>
              <a:rPr lang="tr-TR" dirty="0"/>
              <a:t>Cephe Sistemler ve PVC Doğrama</a:t>
            </a:r>
          </a:p>
          <a:p>
            <a:r>
              <a:rPr lang="tr-TR" dirty="0"/>
              <a:t>Çimento Beton Laboratuvarı</a:t>
            </a:r>
          </a:p>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27</a:t>
            </a:fld>
            <a:endParaRPr lang="tr-TR" dirty="0"/>
          </a:p>
        </p:txBody>
      </p:sp>
    </p:spTree>
    <p:extLst>
      <p:ext uri="{BB962C8B-B14F-4D97-AF65-F5344CB8AC3E}">
        <p14:creationId xmlns:p14="http://schemas.microsoft.com/office/powerpoint/2010/main" val="2140669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Mimari Yapı Ressamlığı</a:t>
            </a:r>
          </a:p>
          <a:p>
            <a:r>
              <a:rPr lang="tr-TR" dirty="0"/>
              <a:t>Yapı Yüzey Kaplama</a:t>
            </a:r>
          </a:p>
          <a:p>
            <a:r>
              <a:rPr lang="tr-TR" dirty="0"/>
              <a:t>Cephe Sistemler ve PVC Doğrama</a:t>
            </a:r>
          </a:p>
          <a:p>
            <a:r>
              <a:rPr lang="tr-TR" dirty="0"/>
              <a:t>Çimento Beton Laboratuvarı</a:t>
            </a:r>
          </a:p>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28</a:t>
            </a:fld>
            <a:endParaRPr lang="tr-TR" dirty="0"/>
          </a:p>
        </p:txBody>
      </p:sp>
    </p:spTree>
    <p:extLst>
      <p:ext uri="{BB962C8B-B14F-4D97-AF65-F5344CB8AC3E}">
        <p14:creationId xmlns:p14="http://schemas.microsoft.com/office/powerpoint/2010/main" val="722942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Mimari Yapı Ressamlığı</a:t>
            </a:r>
          </a:p>
          <a:p>
            <a:r>
              <a:rPr lang="tr-TR" dirty="0"/>
              <a:t>Yapı Yüzey Kaplama</a:t>
            </a:r>
          </a:p>
          <a:p>
            <a:r>
              <a:rPr lang="tr-TR" dirty="0"/>
              <a:t>Cephe Sistemler ve PVC Doğrama</a:t>
            </a:r>
          </a:p>
          <a:p>
            <a:r>
              <a:rPr lang="tr-TR" dirty="0"/>
              <a:t>Çimento Beton Laboratuvarı</a:t>
            </a:r>
          </a:p>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29</a:t>
            </a:fld>
            <a:endParaRPr lang="tr-TR" dirty="0"/>
          </a:p>
        </p:txBody>
      </p:sp>
    </p:spTree>
    <p:extLst>
      <p:ext uri="{BB962C8B-B14F-4D97-AF65-F5344CB8AC3E}">
        <p14:creationId xmlns:p14="http://schemas.microsoft.com/office/powerpoint/2010/main" val="194275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3</a:t>
            </a:fld>
            <a:endParaRPr lang="tr-TR" dirty="0"/>
          </a:p>
        </p:txBody>
      </p:sp>
    </p:spTree>
    <p:extLst>
      <p:ext uri="{BB962C8B-B14F-4D97-AF65-F5344CB8AC3E}">
        <p14:creationId xmlns:p14="http://schemas.microsoft.com/office/powerpoint/2010/main" val="2514809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Mimari Yapı Ressamlığı</a:t>
            </a:r>
          </a:p>
          <a:p>
            <a:r>
              <a:rPr lang="tr-TR" dirty="0"/>
              <a:t>Yapı Yüzey Kaplama</a:t>
            </a:r>
          </a:p>
          <a:p>
            <a:r>
              <a:rPr lang="tr-TR" dirty="0"/>
              <a:t>Cephe Sistemler ve PVC Doğrama</a:t>
            </a:r>
          </a:p>
          <a:p>
            <a:r>
              <a:rPr lang="tr-TR" dirty="0"/>
              <a:t>Çimento Beton Laboratuvarı</a:t>
            </a:r>
          </a:p>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30</a:t>
            </a:fld>
            <a:endParaRPr lang="tr-TR" dirty="0"/>
          </a:p>
        </p:txBody>
      </p:sp>
    </p:spTree>
    <p:extLst>
      <p:ext uri="{BB962C8B-B14F-4D97-AF65-F5344CB8AC3E}">
        <p14:creationId xmlns:p14="http://schemas.microsoft.com/office/powerpoint/2010/main" val="492507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31</a:t>
            </a:fld>
            <a:endParaRPr lang="tr-TR" dirty="0"/>
          </a:p>
        </p:txBody>
      </p:sp>
    </p:spTree>
    <p:extLst>
      <p:ext uri="{BB962C8B-B14F-4D97-AF65-F5344CB8AC3E}">
        <p14:creationId xmlns:p14="http://schemas.microsoft.com/office/powerpoint/2010/main" val="639506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4</a:t>
            </a:fld>
            <a:endParaRPr lang="tr-TR" dirty="0"/>
          </a:p>
        </p:txBody>
      </p:sp>
    </p:spTree>
    <p:extLst>
      <p:ext uri="{BB962C8B-B14F-4D97-AF65-F5344CB8AC3E}">
        <p14:creationId xmlns:p14="http://schemas.microsoft.com/office/powerpoint/2010/main" val="2439109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5</a:t>
            </a:fld>
            <a:endParaRPr lang="tr-TR" dirty="0"/>
          </a:p>
        </p:txBody>
      </p:sp>
    </p:spTree>
    <p:extLst>
      <p:ext uri="{BB962C8B-B14F-4D97-AF65-F5344CB8AC3E}">
        <p14:creationId xmlns:p14="http://schemas.microsoft.com/office/powerpoint/2010/main" val="130729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6</a:t>
            </a:fld>
            <a:endParaRPr lang="tr-TR" dirty="0"/>
          </a:p>
        </p:txBody>
      </p:sp>
    </p:spTree>
    <p:extLst>
      <p:ext uri="{BB962C8B-B14F-4D97-AF65-F5344CB8AC3E}">
        <p14:creationId xmlns:p14="http://schemas.microsoft.com/office/powerpoint/2010/main" val="1190656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7</a:t>
            </a:fld>
            <a:endParaRPr lang="tr-TR" dirty="0"/>
          </a:p>
        </p:txBody>
      </p:sp>
    </p:spTree>
    <p:extLst>
      <p:ext uri="{BB962C8B-B14F-4D97-AF65-F5344CB8AC3E}">
        <p14:creationId xmlns:p14="http://schemas.microsoft.com/office/powerpoint/2010/main" val="737443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8</a:t>
            </a:fld>
            <a:endParaRPr lang="tr-TR" dirty="0"/>
          </a:p>
        </p:txBody>
      </p:sp>
    </p:spTree>
    <p:extLst>
      <p:ext uri="{BB962C8B-B14F-4D97-AF65-F5344CB8AC3E}">
        <p14:creationId xmlns:p14="http://schemas.microsoft.com/office/powerpoint/2010/main" val="1625429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893B0CF2-7F87-4E02-A248-870047730F99}" type="slidenum">
              <a:rPr lang="tr-TR" smtClean="0"/>
              <a:t>9</a:t>
            </a:fld>
            <a:endParaRPr lang="tr-TR" dirty="0"/>
          </a:p>
        </p:txBody>
      </p:sp>
    </p:spTree>
    <p:extLst>
      <p:ext uri="{BB962C8B-B14F-4D97-AF65-F5344CB8AC3E}">
        <p14:creationId xmlns:p14="http://schemas.microsoft.com/office/powerpoint/2010/main" val="28211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pPr rtl="0"/>
            <a:fld id="{54DFDFD8-D7F7-4EA0-9E92-CC83D76048F5}" type="datetime1">
              <a:rPr lang="tr-TR" noProof="0" smtClean="0"/>
              <a:t>22.04.2020</a:t>
            </a:fld>
            <a:endParaRPr lang="tr-TR" noProof="0" dirty="0"/>
          </a:p>
        </p:txBody>
      </p:sp>
      <p:sp>
        <p:nvSpPr>
          <p:cNvPr id="5" name="Footer Placeholder 4"/>
          <p:cNvSpPr>
            <a:spLocks noGrp="1"/>
          </p:cNvSpPr>
          <p:nvPr>
            <p:ph type="ftr" sz="quarter" idx="11"/>
          </p:nvPr>
        </p:nvSpPr>
        <p:spPr/>
        <p:txBody>
          <a:bodyPr/>
          <a:lstStyle/>
          <a:p>
            <a:pPr rtl="0"/>
            <a:r>
              <a:rPr lang="tr-TR" noProof="0"/>
              <a:t>Alt bilgi ekle</a:t>
            </a:r>
            <a:endParaRPr lang="tr-TR" noProof="0" dirty="0"/>
          </a:p>
        </p:txBody>
      </p:sp>
      <p:sp>
        <p:nvSpPr>
          <p:cNvPr id="6" name="Slide Number Placeholder 5"/>
          <p:cNvSpPr>
            <a:spLocks noGrp="1"/>
          </p:cNvSpPr>
          <p:nvPr>
            <p:ph type="sldNum" sz="quarter" idx="12"/>
          </p:nvPr>
        </p:nvSpPr>
        <p:spPr/>
        <p:txBody>
          <a:bodyPr/>
          <a:lstStyle/>
          <a:p>
            <a:pPr rtl="0"/>
            <a:fld id="{401CF334-2D5C-4859-84A6-CA7E6E43FAEB}" type="slidenum">
              <a:rPr lang="tr-TR" noProof="0" smtClean="0"/>
              <a:t>‹#›</a:t>
            </a:fld>
            <a:endParaRPr lang="tr-TR" noProof="0" dirty="0"/>
          </a:p>
        </p:txBody>
      </p:sp>
      <p:cxnSp>
        <p:nvCxnSpPr>
          <p:cNvPr id="7" name="Düz Bağlayıcı 6">
            <a:extLst>
              <a:ext uri="{FF2B5EF4-FFF2-40B4-BE49-F238E27FC236}">
                <a16:creationId xmlns:a16="http://schemas.microsoft.com/office/drawing/2014/main" xmlns="" id="{CE8E455C-1267-49AD-8A33-6EB0B8C74D14}"/>
              </a:ext>
            </a:extLst>
          </p:cNvPr>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Düz Bağlayıcı 7">
            <a:extLst>
              <a:ext uri="{FF2B5EF4-FFF2-40B4-BE49-F238E27FC236}">
                <a16:creationId xmlns:a16="http://schemas.microsoft.com/office/drawing/2014/main" xmlns="" id="{A8887EAB-CAA1-47D2-8244-1F58CD7E2D10}"/>
              </a:ext>
            </a:extLst>
          </p:cNvPr>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21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rtl="0"/>
            <a:fld id="{32F3240C-5877-429D-B2A7-07D24758D3C0}" type="datetime1">
              <a:rPr lang="tr-TR" noProof="0" smtClean="0"/>
              <a:t>22.04.2020</a:t>
            </a:fld>
            <a:endParaRPr lang="tr-TR" noProof="0" dirty="0"/>
          </a:p>
        </p:txBody>
      </p:sp>
      <p:sp>
        <p:nvSpPr>
          <p:cNvPr id="5" name="Footer Placeholder 4"/>
          <p:cNvSpPr>
            <a:spLocks noGrp="1"/>
          </p:cNvSpPr>
          <p:nvPr>
            <p:ph type="ftr" sz="quarter" idx="11"/>
          </p:nvPr>
        </p:nvSpPr>
        <p:spPr/>
        <p:txBody>
          <a:bodyPr/>
          <a:lstStyle/>
          <a:p>
            <a:pPr rtl="0"/>
            <a:r>
              <a:rPr lang="tr-TR" noProof="0"/>
              <a:t>Alt bilgi ekle</a:t>
            </a:r>
            <a:endParaRPr lang="tr-TR" noProof="0" dirty="0"/>
          </a:p>
        </p:txBody>
      </p:sp>
      <p:sp>
        <p:nvSpPr>
          <p:cNvPr id="6" name="Slide Number Placeholder 5"/>
          <p:cNvSpPr>
            <a:spLocks noGrp="1"/>
          </p:cNvSpPr>
          <p:nvPr>
            <p:ph type="sldNum" sz="quarter" idx="12"/>
          </p:nvPr>
        </p:nvSpPr>
        <p:spPr/>
        <p:txBody>
          <a:bodyPr/>
          <a:lstStyle/>
          <a:p>
            <a:pPr rtl="0"/>
            <a:fld id="{401CF334-2D5C-4859-84A6-CA7E6E43FAEB}" type="slidenum">
              <a:rPr lang="tr-TR" noProof="0" smtClean="0"/>
              <a:t>‹#›</a:t>
            </a:fld>
            <a:endParaRPr lang="tr-TR" noProof="0" dirty="0"/>
          </a:p>
        </p:txBody>
      </p:sp>
    </p:spTree>
    <p:extLst>
      <p:ext uri="{BB962C8B-B14F-4D97-AF65-F5344CB8AC3E}">
        <p14:creationId xmlns:p14="http://schemas.microsoft.com/office/powerpoint/2010/main" val="279785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rtl="0"/>
            <a:fld id="{1CA809C7-44CB-4DD0-BCDF-A52895BB0140}" type="datetime1">
              <a:rPr lang="tr-TR" noProof="0" smtClean="0"/>
              <a:t>22.04.2020</a:t>
            </a:fld>
            <a:endParaRPr lang="tr-TR" noProof="0" dirty="0"/>
          </a:p>
        </p:txBody>
      </p:sp>
      <p:sp>
        <p:nvSpPr>
          <p:cNvPr id="5" name="Footer Placeholder 4"/>
          <p:cNvSpPr>
            <a:spLocks noGrp="1"/>
          </p:cNvSpPr>
          <p:nvPr>
            <p:ph type="ftr" sz="quarter" idx="11"/>
          </p:nvPr>
        </p:nvSpPr>
        <p:spPr/>
        <p:txBody>
          <a:bodyPr/>
          <a:lstStyle/>
          <a:p>
            <a:pPr rtl="0"/>
            <a:r>
              <a:rPr lang="tr-TR" noProof="0"/>
              <a:t>Alt bilgi ekle</a:t>
            </a:r>
            <a:endParaRPr lang="tr-TR" noProof="0" dirty="0"/>
          </a:p>
        </p:txBody>
      </p:sp>
      <p:sp>
        <p:nvSpPr>
          <p:cNvPr id="6" name="Slide Number Placeholder 5"/>
          <p:cNvSpPr>
            <a:spLocks noGrp="1"/>
          </p:cNvSpPr>
          <p:nvPr>
            <p:ph type="sldNum" sz="quarter" idx="12"/>
          </p:nvPr>
        </p:nvSpPr>
        <p:spPr/>
        <p:txBody>
          <a:bodyPr/>
          <a:lstStyle/>
          <a:p>
            <a:pPr rtl="0"/>
            <a:fld id="{401CF334-2D5C-4859-84A6-CA7E6E43FAEB}" type="slidenum">
              <a:rPr lang="tr-TR" noProof="0" smtClean="0"/>
              <a:t>‹#›</a:t>
            </a:fld>
            <a:endParaRPr lang="tr-TR" noProof="0" dirty="0"/>
          </a:p>
        </p:txBody>
      </p:sp>
    </p:spTree>
    <p:extLst>
      <p:ext uri="{BB962C8B-B14F-4D97-AF65-F5344CB8AC3E}">
        <p14:creationId xmlns:p14="http://schemas.microsoft.com/office/powerpoint/2010/main" val="356938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rtl="0"/>
            <a:fld id="{4221F93F-375D-4AF0-AD0E-F019EB13F4AE}" type="datetime1">
              <a:rPr lang="tr-TR" noProof="0" smtClean="0"/>
              <a:t>22.04.2020</a:t>
            </a:fld>
            <a:endParaRPr lang="tr-TR" noProof="0" dirty="0"/>
          </a:p>
        </p:txBody>
      </p:sp>
      <p:sp>
        <p:nvSpPr>
          <p:cNvPr id="5" name="Footer Placeholder 4"/>
          <p:cNvSpPr>
            <a:spLocks noGrp="1"/>
          </p:cNvSpPr>
          <p:nvPr>
            <p:ph type="ftr" sz="quarter" idx="11"/>
          </p:nvPr>
        </p:nvSpPr>
        <p:spPr/>
        <p:txBody>
          <a:bodyPr/>
          <a:lstStyle/>
          <a:p>
            <a:pPr rtl="0"/>
            <a:r>
              <a:rPr lang="tr-TR" noProof="0"/>
              <a:t>Alt bilgi ekle</a:t>
            </a:r>
            <a:endParaRPr lang="tr-TR" noProof="0" dirty="0"/>
          </a:p>
        </p:txBody>
      </p:sp>
      <p:sp>
        <p:nvSpPr>
          <p:cNvPr id="6" name="Slide Number Placeholder 5"/>
          <p:cNvSpPr>
            <a:spLocks noGrp="1"/>
          </p:cNvSpPr>
          <p:nvPr>
            <p:ph type="sldNum" sz="quarter" idx="12"/>
          </p:nvPr>
        </p:nvSpPr>
        <p:spPr/>
        <p:txBody>
          <a:bodyPr/>
          <a:lstStyle/>
          <a:p>
            <a:pPr rtl="0"/>
            <a:fld id="{401CF334-2D5C-4859-84A6-CA7E6E43FAEB}" type="slidenum">
              <a:rPr lang="tr-TR" noProof="0" smtClean="0"/>
              <a:t>‹#›</a:t>
            </a:fld>
            <a:endParaRPr lang="tr-TR" noProof="0" dirty="0"/>
          </a:p>
        </p:txBody>
      </p:sp>
    </p:spTree>
    <p:extLst>
      <p:ext uri="{BB962C8B-B14F-4D97-AF65-F5344CB8AC3E}">
        <p14:creationId xmlns:p14="http://schemas.microsoft.com/office/powerpoint/2010/main" val="410027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pPr rtl="0"/>
            <a:fld id="{22199C05-117E-4720-822E-941CC8903464}" type="datetime1">
              <a:rPr lang="tr-TR" noProof="0" smtClean="0"/>
              <a:t>22.04.2020</a:t>
            </a:fld>
            <a:endParaRPr lang="tr-TR" noProof="0" dirty="0"/>
          </a:p>
        </p:txBody>
      </p:sp>
      <p:sp>
        <p:nvSpPr>
          <p:cNvPr id="5" name="Footer Placeholder 4"/>
          <p:cNvSpPr>
            <a:spLocks noGrp="1"/>
          </p:cNvSpPr>
          <p:nvPr>
            <p:ph type="ftr" sz="quarter" idx="11"/>
          </p:nvPr>
        </p:nvSpPr>
        <p:spPr/>
        <p:txBody>
          <a:bodyPr/>
          <a:lstStyle/>
          <a:p>
            <a:pPr rtl="0"/>
            <a:r>
              <a:rPr lang="tr-TR" noProof="0"/>
              <a:t>Alt bilgi ekle</a:t>
            </a:r>
            <a:endParaRPr lang="tr-TR" noProof="0" dirty="0"/>
          </a:p>
        </p:txBody>
      </p:sp>
      <p:sp>
        <p:nvSpPr>
          <p:cNvPr id="6" name="Slide Number Placeholder 5"/>
          <p:cNvSpPr>
            <a:spLocks noGrp="1"/>
          </p:cNvSpPr>
          <p:nvPr>
            <p:ph type="sldNum" sz="quarter" idx="12"/>
          </p:nvPr>
        </p:nvSpPr>
        <p:spPr/>
        <p:txBody>
          <a:bodyPr/>
          <a:lstStyle/>
          <a:p>
            <a:pPr rtl="0"/>
            <a:fld id="{401CF334-2D5C-4859-84A6-CA7E6E43FAEB}" type="slidenum">
              <a:rPr lang="tr-TR" noProof="0" smtClean="0"/>
              <a:t>‹#›</a:t>
            </a:fld>
            <a:endParaRPr lang="tr-TR" noProof="0" dirty="0"/>
          </a:p>
        </p:txBody>
      </p:sp>
    </p:spTree>
    <p:extLst>
      <p:ext uri="{BB962C8B-B14F-4D97-AF65-F5344CB8AC3E}">
        <p14:creationId xmlns:p14="http://schemas.microsoft.com/office/powerpoint/2010/main" val="146722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pPr rtl="0"/>
            <a:fld id="{463EBEF9-3980-4384-80D3-EB4BD5F6AADC}" type="datetime1">
              <a:rPr lang="tr-TR" noProof="0" smtClean="0"/>
              <a:t>22.04.2020</a:t>
            </a:fld>
            <a:endParaRPr lang="tr-TR" noProof="0" dirty="0"/>
          </a:p>
        </p:txBody>
      </p:sp>
      <p:sp>
        <p:nvSpPr>
          <p:cNvPr id="6" name="Footer Placeholder 5"/>
          <p:cNvSpPr>
            <a:spLocks noGrp="1"/>
          </p:cNvSpPr>
          <p:nvPr>
            <p:ph type="ftr" sz="quarter" idx="11"/>
          </p:nvPr>
        </p:nvSpPr>
        <p:spPr/>
        <p:txBody>
          <a:bodyPr/>
          <a:lstStyle/>
          <a:p>
            <a:pPr rtl="0"/>
            <a:r>
              <a:rPr lang="tr-TR" noProof="0"/>
              <a:t>Alt bilgi ekle</a:t>
            </a:r>
            <a:endParaRPr lang="tr-TR" noProof="0" dirty="0"/>
          </a:p>
        </p:txBody>
      </p:sp>
      <p:sp>
        <p:nvSpPr>
          <p:cNvPr id="7" name="Slide Number Placeholder 6"/>
          <p:cNvSpPr>
            <a:spLocks noGrp="1"/>
          </p:cNvSpPr>
          <p:nvPr>
            <p:ph type="sldNum" sz="quarter" idx="12"/>
          </p:nvPr>
        </p:nvSpPr>
        <p:spPr/>
        <p:txBody>
          <a:bodyPr/>
          <a:lstStyle/>
          <a:p>
            <a:pPr rtl="0"/>
            <a:fld id="{401CF334-2D5C-4859-84A6-CA7E6E43FAEB}" type="slidenum">
              <a:rPr lang="tr-TR" noProof="0" smtClean="0"/>
              <a:t>‹#›</a:t>
            </a:fld>
            <a:endParaRPr lang="tr-TR" noProof="0" dirty="0"/>
          </a:p>
        </p:txBody>
      </p:sp>
    </p:spTree>
    <p:extLst>
      <p:ext uri="{BB962C8B-B14F-4D97-AF65-F5344CB8AC3E}">
        <p14:creationId xmlns:p14="http://schemas.microsoft.com/office/powerpoint/2010/main" val="103504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pPr rtl="0"/>
            <a:fld id="{FBF9A8E6-B37F-47AF-A703-2BCBC9943932}" type="datetime1">
              <a:rPr lang="tr-TR" noProof="0" smtClean="0"/>
              <a:t>22.04.2020</a:t>
            </a:fld>
            <a:endParaRPr lang="tr-TR" noProof="0" dirty="0"/>
          </a:p>
        </p:txBody>
      </p:sp>
      <p:sp>
        <p:nvSpPr>
          <p:cNvPr id="8" name="Footer Placeholder 7"/>
          <p:cNvSpPr>
            <a:spLocks noGrp="1"/>
          </p:cNvSpPr>
          <p:nvPr>
            <p:ph type="ftr" sz="quarter" idx="11"/>
          </p:nvPr>
        </p:nvSpPr>
        <p:spPr/>
        <p:txBody>
          <a:bodyPr/>
          <a:lstStyle/>
          <a:p>
            <a:pPr rtl="0"/>
            <a:r>
              <a:rPr lang="tr-TR" noProof="0"/>
              <a:t>Alt bilgi ekle</a:t>
            </a:r>
            <a:endParaRPr lang="tr-TR" noProof="0" dirty="0"/>
          </a:p>
        </p:txBody>
      </p:sp>
      <p:sp>
        <p:nvSpPr>
          <p:cNvPr id="9" name="Slide Number Placeholder 8"/>
          <p:cNvSpPr>
            <a:spLocks noGrp="1"/>
          </p:cNvSpPr>
          <p:nvPr>
            <p:ph type="sldNum" sz="quarter" idx="12"/>
          </p:nvPr>
        </p:nvSpPr>
        <p:spPr/>
        <p:txBody>
          <a:bodyPr/>
          <a:lstStyle/>
          <a:p>
            <a:pPr rtl="0"/>
            <a:fld id="{401CF334-2D5C-4859-84A6-CA7E6E43FAEB}" type="slidenum">
              <a:rPr lang="tr-TR" noProof="0" smtClean="0"/>
              <a:t>‹#›</a:t>
            </a:fld>
            <a:endParaRPr lang="tr-TR" noProof="0" dirty="0"/>
          </a:p>
        </p:txBody>
      </p:sp>
    </p:spTree>
    <p:extLst>
      <p:ext uri="{BB962C8B-B14F-4D97-AF65-F5344CB8AC3E}">
        <p14:creationId xmlns:p14="http://schemas.microsoft.com/office/powerpoint/2010/main" val="383405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pPr rtl="0"/>
            <a:fld id="{96F71D90-410C-4B16-9BFD-EA0ECDF43110}" type="datetime1">
              <a:rPr lang="tr-TR" noProof="0" smtClean="0"/>
              <a:t>22.04.2020</a:t>
            </a:fld>
            <a:endParaRPr lang="tr-TR" noProof="0" dirty="0"/>
          </a:p>
        </p:txBody>
      </p:sp>
      <p:sp>
        <p:nvSpPr>
          <p:cNvPr id="4" name="Footer Placeholder 3"/>
          <p:cNvSpPr>
            <a:spLocks noGrp="1"/>
          </p:cNvSpPr>
          <p:nvPr>
            <p:ph type="ftr" sz="quarter" idx="11"/>
          </p:nvPr>
        </p:nvSpPr>
        <p:spPr/>
        <p:txBody>
          <a:bodyPr/>
          <a:lstStyle/>
          <a:p>
            <a:pPr rtl="0"/>
            <a:r>
              <a:rPr lang="tr-TR" noProof="0"/>
              <a:t>Alt bilgi ekle</a:t>
            </a:r>
            <a:endParaRPr lang="tr-TR" noProof="0" dirty="0"/>
          </a:p>
        </p:txBody>
      </p:sp>
      <p:sp>
        <p:nvSpPr>
          <p:cNvPr id="5" name="Slide Number Placeholder 4"/>
          <p:cNvSpPr>
            <a:spLocks noGrp="1"/>
          </p:cNvSpPr>
          <p:nvPr>
            <p:ph type="sldNum" sz="quarter" idx="12"/>
          </p:nvPr>
        </p:nvSpPr>
        <p:spPr/>
        <p:txBody>
          <a:bodyPr/>
          <a:lstStyle/>
          <a:p>
            <a:pPr rtl="0"/>
            <a:fld id="{401CF334-2D5C-4859-84A6-CA7E6E43FAEB}" type="slidenum">
              <a:rPr lang="tr-TR" noProof="0" smtClean="0"/>
              <a:t>‹#›</a:t>
            </a:fld>
            <a:endParaRPr lang="tr-TR" noProof="0" dirty="0"/>
          </a:p>
        </p:txBody>
      </p:sp>
    </p:spTree>
    <p:extLst>
      <p:ext uri="{BB962C8B-B14F-4D97-AF65-F5344CB8AC3E}">
        <p14:creationId xmlns:p14="http://schemas.microsoft.com/office/powerpoint/2010/main" val="38752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0B0A6C1C-4434-4E26-A555-54E57ED65A8F}" type="datetime1">
              <a:rPr lang="tr-TR" noProof="0" smtClean="0"/>
              <a:t>22.04.2020</a:t>
            </a:fld>
            <a:endParaRPr lang="tr-TR" noProof="0" dirty="0"/>
          </a:p>
        </p:txBody>
      </p:sp>
      <p:sp>
        <p:nvSpPr>
          <p:cNvPr id="3" name="Footer Placeholder 2"/>
          <p:cNvSpPr>
            <a:spLocks noGrp="1"/>
          </p:cNvSpPr>
          <p:nvPr>
            <p:ph type="ftr" sz="quarter" idx="11"/>
          </p:nvPr>
        </p:nvSpPr>
        <p:spPr/>
        <p:txBody>
          <a:bodyPr/>
          <a:lstStyle/>
          <a:p>
            <a:pPr rtl="0"/>
            <a:r>
              <a:rPr lang="tr-TR" noProof="0"/>
              <a:t>Alt bilgi ekle</a:t>
            </a:r>
            <a:endParaRPr lang="tr-TR" noProof="0" dirty="0"/>
          </a:p>
        </p:txBody>
      </p:sp>
      <p:sp>
        <p:nvSpPr>
          <p:cNvPr id="4" name="Slide Number Placeholder 3"/>
          <p:cNvSpPr>
            <a:spLocks noGrp="1"/>
          </p:cNvSpPr>
          <p:nvPr>
            <p:ph type="sldNum" sz="quarter" idx="12"/>
          </p:nvPr>
        </p:nvSpPr>
        <p:spPr/>
        <p:txBody>
          <a:bodyPr/>
          <a:lstStyle/>
          <a:p>
            <a:pPr rtl="0"/>
            <a:fld id="{401CF334-2D5C-4859-84A6-CA7E6E43FAEB}" type="slidenum">
              <a:rPr lang="tr-TR" noProof="0" smtClean="0"/>
              <a:t>‹#›</a:t>
            </a:fld>
            <a:endParaRPr lang="tr-TR" noProof="0" dirty="0"/>
          </a:p>
        </p:txBody>
      </p:sp>
    </p:spTree>
    <p:extLst>
      <p:ext uri="{BB962C8B-B14F-4D97-AF65-F5344CB8AC3E}">
        <p14:creationId xmlns:p14="http://schemas.microsoft.com/office/powerpoint/2010/main" val="244590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pPr rtl="0"/>
            <a:fld id="{3193FE27-A740-43D0-8304-44C82B551D2A}" type="datetime1">
              <a:rPr lang="tr-TR" noProof="0" smtClean="0"/>
              <a:t>22.04.2020</a:t>
            </a:fld>
            <a:endParaRPr lang="tr-TR" noProof="0" dirty="0"/>
          </a:p>
        </p:txBody>
      </p:sp>
      <p:sp>
        <p:nvSpPr>
          <p:cNvPr id="6" name="Footer Placeholder 5"/>
          <p:cNvSpPr>
            <a:spLocks noGrp="1"/>
          </p:cNvSpPr>
          <p:nvPr>
            <p:ph type="ftr" sz="quarter" idx="11"/>
          </p:nvPr>
        </p:nvSpPr>
        <p:spPr/>
        <p:txBody>
          <a:bodyPr/>
          <a:lstStyle/>
          <a:p>
            <a:pPr rtl="0"/>
            <a:r>
              <a:rPr lang="tr-TR" noProof="0"/>
              <a:t>Alt bilgi ekle</a:t>
            </a:r>
            <a:endParaRPr lang="tr-TR" noProof="0" dirty="0"/>
          </a:p>
        </p:txBody>
      </p:sp>
      <p:sp>
        <p:nvSpPr>
          <p:cNvPr id="7" name="Slide Number Placeholder 6"/>
          <p:cNvSpPr>
            <a:spLocks noGrp="1"/>
          </p:cNvSpPr>
          <p:nvPr>
            <p:ph type="sldNum" sz="quarter" idx="12"/>
          </p:nvPr>
        </p:nvSpPr>
        <p:spPr/>
        <p:txBody>
          <a:bodyPr/>
          <a:lstStyle/>
          <a:p>
            <a:pPr rtl="0"/>
            <a:fld id="{401CF334-2D5C-4859-84A6-CA7E6E43FAEB}" type="slidenum">
              <a:rPr lang="tr-TR" noProof="0" smtClean="0"/>
              <a:pPr/>
              <a:t>‹#›</a:t>
            </a:fld>
            <a:endParaRPr lang="tr-TR" noProof="0" dirty="0"/>
          </a:p>
        </p:txBody>
      </p:sp>
    </p:spTree>
    <p:extLst>
      <p:ext uri="{BB962C8B-B14F-4D97-AF65-F5344CB8AC3E}">
        <p14:creationId xmlns:p14="http://schemas.microsoft.com/office/powerpoint/2010/main" val="3367810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pPr rtl="0"/>
            <a:fld id="{3193FE27-A740-43D0-8304-44C82B551D2A}" type="datetime1">
              <a:rPr lang="tr-TR" noProof="0" smtClean="0"/>
              <a:t>22.04.2020</a:t>
            </a:fld>
            <a:endParaRPr lang="tr-TR" noProof="0" dirty="0"/>
          </a:p>
        </p:txBody>
      </p:sp>
      <p:sp>
        <p:nvSpPr>
          <p:cNvPr id="6" name="Footer Placeholder 5"/>
          <p:cNvSpPr>
            <a:spLocks noGrp="1"/>
          </p:cNvSpPr>
          <p:nvPr>
            <p:ph type="ftr" sz="quarter" idx="11"/>
          </p:nvPr>
        </p:nvSpPr>
        <p:spPr/>
        <p:txBody>
          <a:bodyPr/>
          <a:lstStyle/>
          <a:p>
            <a:pPr rtl="0"/>
            <a:r>
              <a:rPr lang="tr-TR" noProof="0"/>
              <a:t>Alt bilgi ekle</a:t>
            </a:r>
            <a:endParaRPr lang="tr-TR" noProof="0" dirty="0"/>
          </a:p>
        </p:txBody>
      </p:sp>
      <p:sp>
        <p:nvSpPr>
          <p:cNvPr id="7" name="Slide Number Placeholder 6"/>
          <p:cNvSpPr>
            <a:spLocks noGrp="1"/>
          </p:cNvSpPr>
          <p:nvPr>
            <p:ph type="sldNum" sz="quarter" idx="12"/>
          </p:nvPr>
        </p:nvSpPr>
        <p:spPr/>
        <p:txBody>
          <a:bodyPr/>
          <a:lstStyle/>
          <a:p>
            <a:pPr rtl="0"/>
            <a:fld id="{401CF334-2D5C-4859-84A6-CA7E6E43FAEB}" type="slidenum">
              <a:rPr lang="tr-TR" noProof="0" smtClean="0"/>
              <a:pPr/>
              <a:t>‹#›</a:t>
            </a:fld>
            <a:endParaRPr lang="tr-TR" noProof="0" dirty="0"/>
          </a:p>
        </p:txBody>
      </p:sp>
    </p:spTree>
    <p:extLst>
      <p:ext uri="{BB962C8B-B14F-4D97-AF65-F5344CB8AC3E}">
        <p14:creationId xmlns:p14="http://schemas.microsoft.com/office/powerpoint/2010/main" val="185332581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3193FE27-A740-43D0-8304-44C82B551D2A}" type="datetime1">
              <a:rPr lang="tr-TR" noProof="0" smtClean="0"/>
              <a:t>22.04.2020</a:t>
            </a:fld>
            <a:endParaRPr lang="tr-TR" noProof="0"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tr-TR" noProof="0"/>
              <a:t>Alt bilgi ekle</a:t>
            </a:r>
            <a:endParaRPr lang="tr-TR" noProof="0"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401CF334-2D5C-4859-84A6-CA7E6E43FAEB}" type="slidenum">
              <a:rPr lang="tr-TR" noProof="0" smtClean="0"/>
              <a:pPr/>
              <a:t>‹#›</a:t>
            </a:fld>
            <a:endParaRPr lang="tr-TR" noProof="0" dirty="0"/>
          </a:p>
        </p:txBody>
      </p:sp>
    </p:spTree>
    <p:extLst>
      <p:ext uri="{BB962C8B-B14F-4D97-AF65-F5344CB8AC3E}">
        <p14:creationId xmlns:p14="http://schemas.microsoft.com/office/powerpoint/2010/main" val="10069483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JP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Unvan 5">
            <a:extLst>
              <a:ext uri="{FF2B5EF4-FFF2-40B4-BE49-F238E27FC236}">
                <a16:creationId xmlns:a16="http://schemas.microsoft.com/office/drawing/2014/main" xmlns="" id="{7CEEC62D-97A1-47FB-838C-4F5C9372B7A6}"/>
              </a:ext>
            </a:extLst>
          </p:cNvPr>
          <p:cNvSpPr>
            <a:spLocks noGrp="1"/>
          </p:cNvSpPr>
          <p:nvPr>
            <p:ph type="title"/>
          </p:nvPr>
        </p:nvSpPr>
        <p:spPr>
          <a:xfrm>
            <a:off x="609600" y="533400"/>
            <a:ext cx="10972800" cy="1603408"/>
          </a:xfrm>
          <a:solidFill>
            <a:srgbClr val="EAAC14"/>
          </a:solidFill>
        </p:spPr>
        <p:txBody>
          <a:bodyPr>
            <a:normAutofit/>
          </a:bodyPr>
          <a:lstStyle/>
          <a:p>
            <a:pPr algn="ctr"/>
            <a:r>
              <a:rPr lang="tr-TR" sz="4800" b="1" dirty="0">
                <a:effectLst>
                  <a:outerShdw blurRad="38100" dist="38100" dir="2700000" algn="tl">
                    <a:srgbClr val="000000">
                      <a:alpha val="43137"/>
                    </a:srgbClr>
                  </a:outerShdw>
                </a:effectLst>
              </a:rPr>
              <a:t>TOROSLAR ATATÜRK MESLEKİ VE TEKNİK ANADOLU LİSESİ</a:t>
            </a:r>
          </a:p>
        </p:txBody>
      </p:sp>
      <p:pic>
        <p:nvPicPr>
          <p:cNvPr id="9" name="İçerik Yer Tutucusu 8">
            <a:extLst>
              <a:ext uri="{FF2B5EF4-FFF2-40B4-BE49-F238E27FC236}">
                <a16:creationId xmlns:a16="http://schemas.microsoft.com/office/drawing/2014/main" xmlns="" id="{E96A11B8-38F3-4FC8-836B-519F97A67CA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68736" y="2256078"/>
            <a:ext cx="7654528" cy="4351338"/>
          </a:xfrm>
        </p:spPr>
      </p:pic>
    </p:spTree>
    <p:extLst>
      <p:ext uri="{BB962C8B-B14F-4D97-AF65-F5344CB8AC3E}">
        <p14:creationId xmlns:p14="http://schemas.microsoft.com/office/powerpoint/2010/main" val="354962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sp>
        <p:nvSpPr>
          <p:cNvPr id="6" name="Metin kutusu 5">
            <a:extLst>
              <a:ext uri="{FF2B5EF4-FFF2-40B4-BE49-F238E27FC236}">
                <a16:creationId xmlns:a16="http://schemas.microsoft.com/office/drawing/2014/main" xmlns="" id="{FB3DCF49-2624-4353-9895-18DF990B1644}"/>
              </a:ext>
            </a:extLst>
          </p:cNvPr>
          <p:cNvSpPr txBox="1"/>
          <p:nvPr/>
        </p:nvSpPr>
        <p:spPr>
          <a:xfrm>
            <a:off x="3887173" y="1210612"/>
            <a:ext cx="5093197" cy="461665"/>
          </a:xfrm>
          <a:prstGeom prst="rect">
            <a:avLst/>
          </a:prstGeom>
          <a:noFill/>
        </p:spPr>
        <p:txBody>
          <a:bodyPr wrap="square" rtlCol="0">
            <a:spAutoFit/>
          </a:bodyPr>
          <a:lstStyle/>
          <a:p>
            <a:pPr algn="ctr"/>
            <a:r>
              <a:rPr lang="tr-TR" sz="2400" b="1" dirty="0"/>
              <a:t>MAKİNE TEKNOLOJİSİ ALANI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pic>
        <p:nvPicPr>
          <p:cNvPr id="5" name="3 İçerik Yer Tutucusu" descr="DSC08124.JPG">
            <a:extLst>
              <a:ext uri="{FF2B5EF4-FFF2-40B4-BE49-F238E27FC236}">
                <a16:creationId xmlns:a16="http://schemas.microsoft.com/office/drawing/2014/main" xmlns="" id="{A00AE86F-42D3-4C61-ADAE-C01EA1A868C1}"/>
              </a:ext>
            </a:extLst>
          </p:cNvPr>
          <p:cNvPicPr>
            <a:picLocks noGrp="1" noChangeAspect="1"/>
          </p:cNvPicPr>
          <p:nvPr>
            <p:ph idx="1"/>
          </p:nvPr>
        </p:nvPicPr>
        <p:blipFill>
          <a:blip r:embed="rId4" cstate="print"/>
          <a:stretch>
            <a:fillRect/>
          </a:stretch>
        </p:blipFill>
        <p:spPr>
          <a:xfrm>
            <a:off x="7228570" y="1755054"/>
            <a:ext cx="3893773" cy="2448000"/>
          </a:xfrm>
        </p:spPr>
      </p:pic>
      <p:pic>
        <p:nvPicPr>
          <p:cNvPr id="7" name="3 İçerik Yer Tutucusu" descr="DSC08141.JPG">
            <a:extLst>
              <a:ext uri="{FF2B5EF4-FFF2-40B4-BE49-F238E27FC236}">
                <a16:creationId xmlns:a16="http://schemas.microsoft.com/office/drawing/2014/main" xmlns="" id="{34017245-8A2D-4F70-A6E1-BCEE576B9570}"/>
              </a:ext>
            </a:extLst>
          </p:cNvPr>
          <p:cNvPicPr>
            <a:picLocks noChangeAspect="1"/>
          </p:cNvPicPr>
          <p:nvPr/>
        </p:nvPicPr>
        <p:blipFill>
          <a:blip r:embed="rId5" cstate="print"/>
          <a:stretch>
            <a:fillRect/>
          </a:stretch>
        </p:blipFill>
        <p:spPr>
          <a:xfrm>
            <a:off x="7228571" y="4277653"/>
            <a:ext cx="3893773" cy="2448000"/>
          </a:xfrm>
          <a:prstGeom prst="rect">
            <a:avLst/>
          </a:prstGeom>
        </p:spPr>
      </p:pic>
      <p:sp>
        <p:nvSpPr>
          <p:cNvPr id="4" name="Metin kutusu 3">
            <a:extLst>
              <a:ext uri="{FF2B5EF4-FFF2-40B4-BE49-F238E27FC236}">
                <a16:creationId xmlns:a16="http://schemas.microsoft.com/office/drawing/2014/main" xmlns="" id="{3BE5A029-CFC2-421F-B865-22F4A961BECC}"/>
              </a:ext>
            </a:extLst>
          </p:cNvPr>
          <p:cNvSpPr txBox="1"/>
          <p:nvPr/>
        </p:nvSpPr>
        <p:spPr>
          <a:xfrm>
            <a:off x="870958" y="1755054"/>
            <a:ext cx="4261584" cy="369332"/>
          </a:xfrm>
          <a:prstGeom prst="rect">
            <a:avLst/>
          </a:prstGeom>
          <a:noFill/>
        </p:spPr>
        <p:txBody>
          <a:bodyPr wrap="square" rtlCol="0">
            <a:spAutoFit/>
          </a:bodyPr>
          <a:lstStyle/>
          <a:p>
            <a:r>
              <a:rPr lang="tr-TR" dirty="0"/>
              <a:t>Bilgisayarlı Makine İmalatı Dalı</a:t>
            </a:r>
          </a:p>
        </p:txBody>
      </p:sp>
      <p:sp>
        <p:nvSpPr>
          <p:cNvPr id="12" name="Metin kutusu 11">
            <a:extLst>
              <a:ext uri="{FF2B5EF4-FFF2-40B4-BE49-F238E27FC236}">
                <a16:creationId xmlns:a16="http://schemas.microsoft.com/office/drawing/2014/main" xmlns="" id="{1D4CE1DC-1B92-4C63-8224-841E535AEDFD}"/>
              </a:ext>
            </a:extLst>
          </p:cNvPr>
          <p:cNvSpPr txBox="1"/>
          <p:nvPr/>
        </p:nvSpPr>
        <p:spPr>
          <a:xfrm>
            <a:off x="970375" y="3908661"/>
            <a:ext cx="4653186" cy="1754326"/>
          </a:xfrm>
          <a:prstGeom prst="rect">
            <a:avLst/>
          </a:prstGeom>
          <a:noFill/>
        </p:spPr>
        <p:txBody>
          <a:bodyPr wrap="square" rtlCol="0">
            <a:spAutoFit/>
          </a:bodyPr>
          <a:lstStyle/>
          <a:p>
            <a:r>
              <a:rPr lang="tr-TR" sz="1200" dirty="0"/>
              <a:t>Görevleri</a:t>
            </a:r>
            <a:br>
              <a:rPr lang="tr-TR" sz="1200" dirty="0"/>
            </a:br>
            <a:r>
              <a:rPr lang="tr-TR" sz="1200" dirty="0"/>
              <a:t>- Teknik resim çizmek.</a:t>
            </a:r>
            <a:br>
              <a:rPr lang="tr-TR" sz="1200" dirty="0"/>
            </a:br>
            <a:r>
              <a:rPr lang="tr-TR" sz="1200" dirty="0"/>
              <a:t>- Temel imalat ve montaj işlemleri yapmak.</a:t>
            </a:r>
            <a:br>
              <a:rPr lang="tr-TR" sz="1200" dirty="0"/>
            </a:br>
            <a:r>
              <a:rPr lang="tr-TR" sz="1200" dirty="0"/>
              <a:t>- Bilgisayar destekli iki ve üç boyutlu çizim yapmak.</a:t>
            </a:r>
            <a:br>
              <a:rPr lang="tr-TR" sz="1200" dirty="0"/>
            </a:br>
            <a:r>
              <a:rPr lang="tr-TR" sz="1200" dirty="0"/>
              <a:t>- Takım yolları oluşturmak. ( Sayısal kod üretmek)</a:t>
            </a:r>
            <a:br>
              <a:rPr lang="tr-TR" sz="1200" dirty="0"/>
            </a:br>
            <a:r>
              <a:rPr lang="tr-TR" sz="1200" dirty="0"/>
              <a:t>- CNC tezgâhlarını kullanmak.</a:t>
            </a:r>
            <a:br>
              <a:rPr lang="tr-TR" sz="1200" dirty="0"/>
            </a:br>
            <a:r>
              <a:rPr lang="tr-TR" sz="1200" dirty="0"/>
              <a:t>- İş güvenliği kurallarına uymak.</a:t>
            </a:r>
            <a:br>
              <a:rPr lang="tr-TR" sz="1200" dirty="0"/>
            </a:br>
            <a:r>
              <a:rPr lang="tr-TR" sz="1200" dirty="0"/>
              <a:t>- İş organizasyonu ve planlama yapmak.</a:t>
            </a:r>
            <a:br>
              <a:rPr lang="tr-TR" sz="1200" dirty="0"/>
            </a:br>
            <a:r>
              <a:rPr lang="tr-TR" sz="1200" dirty="0"/>
              <a:t>- Çalıştığı makinelerin bakım ve onarımını yapmak.</a:t>
            </a:r>
          </a:p>
        </p:txBody>
      </p:sp>
      <p:sp>
        <p:nvSpPr>
          <p:cNvPr id="13" name="Metin kutusu 12">
            <a:extLst>
              <a:ext uri="{FF2B5EF4-FFF2-40B4-BE49-F238E27FC236}">
                <a16:creationId xmlns:a16="http://schemas.microsoft.com/office/drawing/2014/main" xmlns="" id="{DFA4FD19-6383-4A00-9D2E-5812937514D0}"/>
              </a:ext>
            </a:extLst>
          </p:cNvPr>
          <p:cNvSpPr txBox="1"/>
          <p:nvPr/>
        </p:nvSpPr>
        <p:spPr>
          <a:xfrm>
            <a:off x="970375" y="2263477"/>
            <a:ext cx="4738293" cy="1384995"/>
          </a:xfrm>
          <a:prstGeom prst="rect">
            <a:avLst/>
          </a:prstGeom>
          <a:noFill/>
        </p:spPr>
        <p:txBody>
          <a:bodyPr wrap="square" rtlCol="0">
            <a:spAutoFit/>
          </a:bodyPr>
          <a:lstStyle>
            <a:defPPr>
              <a:defRPr lang="en-US"/>
            </a:defPPr>
            <a:lvl1pPr>
              <a:defRPr sz="1400" b="1">
                <a:effectLst>
                  <a:outerShdw blurRad="38100" dist="38100" dir="2700000" algn="tl">
                    <a:srgbClr val="000000">
                      <a:alpha val="43137"/>
                    </a:srgbClr>
                  </a:outerShdw>
                </a:effectLst>
              </a:defRPr>
            </a:lvl1pPr>
          </a:lstStyle>
          <a:p>
            <a:r>
              <a:rPr lang="tr-TR" dirty="0"/>
              <a:t>BİLGİSAYARLI MAKİNE İMALATÇISI</a:t>
            </a:r>
            <a:br>
              <a:rPr lang="tr-TR" dirty="0"/>
            </a:br>
            <a:r>
              <a:rPr lang="tr-TR" dirty="0"/>
              <a:t>Tanımı :</a:t>
            </a:r>
            <a:r>
              <a:rPr lang="tr-TR" b="0" dirty="0">
                <a:effectLst/>
              </a:rPr>
              <a:t>Klasik ve bilgisayar kontrollü talaşlı imalat tezgâhlarını çalıştırıp sayısal kod üreterek kullanabilen, makine parçalarını işleyebilen, bu makinelerin her türlü ayar ve kontrollerini yapabilen, makinelerin üzerindeki tüm sistemlerin bakım ve onarımını yapabilen nitelikli kişidir</a:t>
            </a:r>
          </a:p>
        </p:txBody>
      </p:sp>
    </p:spTree>
    <p:extLst>
      <p:ext uri="{BB962C8B-B14F-4D97-AF65-F5344CB8AC3E}">
        <p14:creationId xmlns:p14="http://schemas.microsoft.com/office/powerpoint/2010/main" val="272517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sp>
        <p:nvSpPr>
          <p:cNvPr id="6" name="Metin kutusu 5">
            <a:extLst>
              <a:ext uri="{FF2B5EF4-FFF2-40B4-BE49-F238E27FC236}">
                <a16:creationId xmlns:a16="http://schemas.microsoft.com/office/drawing/2014/main" xmlns="" id="{FB3DCF49-2624-4353-9895-18DF990B1644}"/>
              </a:ext>
            </a:extLst>
          </p:cNvPr>
          <p:cNvSpPr txBox="1"/>
          <p:nvPr/>
        </p:nvSpPr>
        <p:spPr>
          <a:xfrm>
            <a:off x="3887174" y="1127835"/>
            <a:ext cx="4417651" cy="461665"/>
          </a:xfrm>
          <a:prstGeom prst="rect">
            <a:avLst/>
          </a:prstGeom>
          <a:noFill/>
        </p:spPr>
        <p:txBody>
          <a:bodyPr wrap="square" rtlCol="0">
            <a:spAutoFit/>
          </a:bodyPr>
          <a:lstStyle/>
          <a:p>
            <a:pPr algn="ctr"/>
            <a:r>
              <a:rPr lang="tr-TR" sz="2400" b="1" dirty="0"/>
              <a:t>METAL TEKNOLOJİSİ ALANI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sp>
        <p:nvSpPr>
          <p:cNvPr id="7" name="Metin kutusu 6">
            <a:extLst>
              <a:ext uri="{FF2B5EF4-FFF2-40B4-BE49-F238E27FC236}">
                <a16:creationId xmlns:a16="http://schemas.microsoft.com/office/drawing/2014/main" xmlns="" id="{5E5C1FF8-5661-45EE-8532-19ABD0057548}"/>
              </a:ext>
            </a:extLst>
          </p:cNvPr>
          <p:cNvSpPr txBox="1"/>
          <p:nvPr/>
        </p:nvSpPr>
        <p:spPr>
          <a:xfrm>
            <a:off x="682992" y="1753991"/>
            <a:ext cx="4261584" cy="307777"/>
          </a:xfrm>
          <a:prstGeom prst="rect">
            <a:avLst/>
          </a:prstGeom>
          <a:noFill/>
        </p:spPr>
        <p:txBody>
          <a:bodyPr wrap="square" rtlCol="0">
            <a:spAutoFit/>
          </a:bodyPr>
          <a:lstStyle>
            <a:defPPr>
              <a:defRPr lang="en-US"/>
            </a:defPPr>
          </a:lstStyle>
          <a:p>
            <a:r>
              <a:rPr lang="tr-TR" dirty="0"/>
              <a:t>Kaynakçılık Dalı</a:t>
            </a:r>
          </a:p>
        </p:txBody>
      </p:sp>
      <p:sp>
        <p:nvSpPr>
          <p:cNvPr id="4" name="Dikdörtgen 3">
            <a:extLst>
              <a:ext uri="{FF2B5EF4-FFF2-40B4-BE49-F238E27FC236}">
                <a16:creationId xmlns:a16="http://schemas.microsoft.com/office/drawing/2014/main" xmlns="" id="{148C84AF-0C7F-4CB7-A798-3BA3130FE4DA}"/>
              </a:ext>
            </a:extLst>
          </p:cNvPr>
          <p:cNvSpPr/>
          <p:nvPr/>
        </p:nvSpPr>
        <p:spPr>
          <a:xfrm>
            <a:off x="632604" y="2231684"/>
            <a:ext cx="5525303" cy="954107"/>
          </a:xfrm>
          <a:prstGeom prst="rect">
            <a:avLst/>
          </a:prstGeom>
          <a:noFill/>
        </p:spPr>
        <p:txBody>
          <a:bodyPr wrap="square" rtlCol="0">
            <a:spAutoFit/>
          </a:bodyPr>
          <a:lstStyle/>
          <a:p>
            <a:r>
              <a:rPr lang="tr-TR" sz="1400" b="1" dirty="0">
                <a:effectLst>
                  <a:outerShdw blurRad="38100" dist="38100" dir="2700000" algn="tl">
                    <a:srgbClr val="000000">
                      <a:alpha val="43137"/>
                    </a:srgbClr>
                  </a:outerShdw>
                </a:effectLst>
              </a:rPr>
              <a:t>Kaynakçı; </a:t>
            </a:r>
            <a:r>
              <a:rPr lang="tr-TR" sz="1400" dirty="0"/>
              <a:t>elektrik ark kaynağı, </a:t>
            </a:r>
            <a:r>
              <a:rPr lang="tr-TR" sz="1400" dirty="0" err="1"/>
              <a:t>oksigaz</a:t>
            </a:r>
            <a:r>
              <a:rPr lang="tr-TR" sz="1400" dirty="0"/>
              <a:t> kaynağı, elektrik direnç kaynağı, TİG, MİG-MAG ve </a:t>
            </a:r>
            <a:r>
              <a:rPr lang="tr-TR" sz="1400" dirty="0" err="1"/>
              <a:t>tozaltı</a:t>
            </a:r>
            <a:r>
              <a:rPr lang="tr-TR" sz="1400" dirty="0"/>
              <a:t> kaynak tekniklerini kullanarak çeşitli metallerin sökülemeyecek şekilde birleştirmesini yapan, farklı kalınlıktaki gereçleri elektrik arkı ve plazma ile kesebilen nitelikli kişidir</a:t>
            </a:r>
          </a:p>
        </p:txBody>
      </p:sp>
      <p:sp>
        <p:nvSpPr>
          <p:cNvPr id="5" name="Dikdörtgen 4">
            <a:extLst>
              <a:ext uri="{FF2B5EF4-FFF2-40B4-BE49-F238E27FC236}">
                <a16:creationId xmlns:a16="http://schemas.microsoft.com/office/drawing/2014/main" xmlns="" id="{9EDDE63C-0619-4CDD-B716-4D92ABDE7976}"/>
              </a:ext>
            </a:extLst>
          </p:cNvPr>
          <p:cNvSpPr/>
          <p:nvPr/>
        </p:nvSpPr>
        <p:spPr>
          <a:xfrm>
            <a:off x="682992" y="3429000"/>
            <a:ext cx="6096000" cy="3108543"/>
          </a:xfrm>
          <a:prstGeom prst="rect">
            <a:avLst/>
          </a:prstGeom>
        </p:spPr>
        <p:txBody>
          <a:bodyPr>
            <a:spAutoFit/>
          </a:bodyPr>
          <a:lstStyle/>
          <a:p>
            <a:r>
              <a:rPr lang="tr-TR" sz="1400" dirty="0"/>
              <a:t>Görevleri</a:t>
            </a:r>
            <a:endParaRPr lang="tr-TR" sz="1400" dirty="0">
              <a:cs typeface="Times New Roman" panose="02020603050405020304" pitchFamily="18" charset="0"/>
            </a:endParaRPr>
          </a:p>
          <a:p>
            <a:pPr marL="285750" indent="-285750">
              <a:buFont typeface="Arial" panose="020B0604020202020204" pitchFamily="34" charset="0"/>
              <a:buChar char="•"/>
            </a:pPr>
            <a:r>
              <a:rPr lang="tr-TR" sz="1400" dirty="0">
                <a:cs typeface="Times New Roman" panose="02020603050405020304" pitchFamily="18" charset="0"/>
              </a:rPr>
              <a:t>Teknik resim çizmek,</a:t>
            </a:r>
          </a:p>
          <a:p>
            <a:pPr marL="285750" indent="-285750">
              <a:buFont typeface="Arial" panose="020B0604020202020204" pitchFamily="34" charset="0"/>
              <a:buChar char="•"/>
            </a:pPr>
            <a:r>
              <a:rPr lang="tr-TR" sz="1400" dirty="0">
                <a:cs typeface="Times New Roman" panose="02020603050405020304" pitchFamily="18" charset="0"/>
              </a:rPr>
              <a:t>Soğuk şekillendirme işlerini yapmak,</a:t>
            </a:r>
          </a:p>
          <a:p>
            <a:pPr marL="285750" indent="-285750">
              <a:buFont typeface="Arial" panose="020B0604020202020204" pitchFamily="34" charset="0"/>
              <a:buChar char="•"/>
            </a:pPr>
            <a:r>
              <a:rPr lang="tr-TR" sz="1400" dirty="0">
                <a:cs typeface="Times New Roman" panose="02020603050405020304" pitchFamily="18" charset="0"/>
              </a:rPr>
              <a:t>Elektrik ark kaynağı yapmak,</a:t>
            </a:r>
          </a:p>
          <a:p>
            <a:pPr marL="285750" indent="-285750">
              <a:buFont typeface="Arial" panose="020B0604020202020204" pitchFamily="34" charset="0"/>
              <a:buChar char="•"/>
            </a:pPr>
            <a:r>
              <a:rPr lang="tr-TR" sz="1400" dirty="0">
                <a:cs typeface="Times New Roman" panose="02020603050405020304" pitchFamily="18" charset="0"/>
              </a:rPr>
              <a:t>Elektrik arkı ile kesme yapmak,</a:t>
            </a:r>
          </a:p>
          <a:p>
            <a:pPr marL="285750" indent="-285750">
              <a:buFont typeface="Arial" panose="020B0604020202020204" pitchFamily="34" charset="0"/>
              <a:buChar char="•"/>
            </a:pPr>
            <a:r>
              <a:rPr lang="tr-TR" sz="1400" dirty="0">
                <a:cs typeface="Times New Roman" panose="02020603050405020304" pitchFamily="18" charset="0"/>
              </a:rPr>
              <a:t>Koruyucu gaz (MİG-MAG, TİG) kaynağı yapmak,</a:t>
            </a:r>
          </a:p>
          <a:p>
            <a:pPr marL="285750" indent="-285750">
              <a:buFont typeface="Arial" panose="020B0604020202020204" pitchFamily="34" charset="0"/>
              <a:buChar char="•"/>
            </a:pPr>
            <a:r>
              <a:rPr lang="tr-TR" sz="1400" dirty="0" err="1">
                <a:cs typeface="Times New Roman" panose="02020603050405020304" pitchFamily="18" charset="0"/>
              </a:rPr>
              <a:t>Tozaltı</a:t>
            </a:r>
            <a:r>
              <a:rPr lang="tr-TR" sz="1400" dirty="0">
                <a:cs typeface="Times New Roman" panose="02020603050405020304" pitchFamily="18" charset="0"/>
              </a:rPr>
              <a:t> kaynağı yapmak,</a:t>
            </a:r>
          </a:p>
          <a:p>
            <a:pPr marL="285750" indent="-285750">
              <a:buFont typeface="Arial" panose="020B0604020202020204" pitchFamily="34" charset="0"/>
              <a:buChar char="•"/>
            </a:pPr>
            <a:r>
              <a:rPr lang="tr-TR" sz="1400" dirty="0">
                <a:cs typeface="Times New Roman" panose="02020603050405020304" pitchFamily="18" charset="0"/>
              </a:rPr>
              <a:t>Büyük ve küçük çaplı boruların kaynağını yapmak,</a:t>
            </a:r>
          </a:p>
          <a:p>
            <a:pPr marL="285750" indent="-285750">
              <a:buFont typeface="Arial" panose="020B0604020202020204" pitchFamily="34" charset="0"/>
              <a:buChar char="•"/>
            </a:pPr>
            <a:r>
              <a:rPr lang="tr-TR" sz="1400" dirty="0" err="1">
                <a:cs typeface="Times New Roman" panose="02020603050405020304" pitchFamily="18" charset="0"/>
              </a:rPr>
              <a:t>Oksigaz</a:t>
            </a:r>
            <a:r>
              <a:rPr lang="tr-TR" sz="1400" dirty="0">
                <a:cs typeface="Times New Roman" panose="02020603050405020304" pitchFamily="18" charset="0"/>
              </a:rPr>
              <a:t> kaynağı yapmak,</a:t>
            </a:r>
          </a:p>
          <a:p>
            <a:pPr marL="285750" indent="-285750">
              <a:buFont typeface="Arial" panose="020B0604020202020204" pitchFamily="34" charset="0"/>
              <a:buChar char="•"/>
            </a:pPr>
            <a:r>
              <a:rPr lang="tr-TR" sz="1400" dirty="0" err="1">
                <a:cs typeface="Times New Roman" panose="02020603050405020304" pitchFamily="18" charset="0"/>
              </a:rPr>
              <a:t>Oksigaz</a:t>
            </a:r>
            <a:r>
              <a:rPr lang="tr-TR" sz="1400" dirty="0">
                <a:cs typeface="Times New Roman" panose="02020603050405020304" pitchFamily="18" charset="0"/>
              </a:rPr>
              <a:t> ile kesme yapmak,</a:t>
            </a:r>
          </a:p>
          <a:p>
            <a:pPr marL="285750" indent="-285750">
              <a:buFont typeface="Arial" panose="020B0604020202020204" pitchFamily="34" charset="0"/>
              <a:buChar char="•"/>
            </a:pPr>
            <a:r>
              <a:rPr lang="tr-TR" sz="1400" dirty="0">
                <a:cs typeface="Times New Roman" panose="02020603050405020304" pitchFamily="18" charset="0"/>
              </a:rPr>
              <a:t>Çelik olmayan gereçlerin kaynağını yapmak,</a:t>
            </a:r>
          </a:p>
          <a:p>
            <a:pPr marL="285750" indent="-285750">
              <a:buFont typeface="Arial" panose="020B0604020202020204" pitchFamily="34" charset="0"/>
              <a:buChar char="•"/>
            </a:pPr>
            <a:r>
              <a:rPr lang="tr-TR" sz="1400" dirty="0">
                <a:cs typeface="Times New Roman" panose="02020603050405020304" pitchFamily="18" charset="0"/>
              </a:rPr>
              <a:t>Malzeme muayene yöntemlerini bilmek ve uygulamak,</a:t>
            </a:r>
          </a:p>
          <a:p>
            <a:pPr marL="285750" indent="-285750">
              <a:buFont typeface="Arial" panose="020B0604020202020204" pitchFamily="34" charset="0"/>
              <a:buChar char="•"/>
            </a:pPr>
            <a:r>
              <a:rPr lang="tr-TR" sz="1400" dirty="0">
                <a:cs typeface="Times New Roman" panose="02020603050405020304" pitchFamily="18" charset="0"/>
              </a:rPr>
              <a:t>Sertlik ölçme işlerini yapmak,</a:t>
            </a:r>
          </a:p>
          <a:p>
            <a:pPr marL="285750" indent="-285750">
              <a:buFont typeface="Arial" panose="020B0604020202020204" pitchFamily="34" charset="0"/>
              <a:buChar char="•"/>
            </a:pPr>
            <a:r>
              <a:rPr lang="tr-TR" sz="1400" dirty="0">
                <a:cs typeface="Times New Roman" panose="02020603050405020304" pitchFamily="18" charset="0"/>
              </a:rPr>
              <a:t>Bilgisayar destekli çizim yapmak</a:t>
            </a:r>
          </a:p>
        </p:txBody>
      </p:sp>
      <p:pic>
        <p:nvPicPr>
          <p:cNvPr id="9" name="Picture 2">
            <a:extLst>
              <a:ext uri="{FF2B5EF4-FFF2-40B4-BE49-F238E27FC236}">
                <a16:creationId xmlns:a16="http://schemas.microsoft.com/office/drawing/2014/main" xmlns="" id="{4DA330DF-D2E3-40CA-B18E-7999B55494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0447" y="2406524"/>
            <a:ext cx="5068561" cy="3649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3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sp>
        <p:nvSpPr>
          <p:cNvPr id="6" name="Metin kutusu 5">
            <a:extLst>
              <a:ext uri="{FF2B5EF4-FFF2-40B4-BE49-F238E27FC236}">
                <a16:creationId xmlns:a16="http://schemas.microsoft.com/office/drawing/2014/main" xmlns="" id="{FB3DCF49-2624-4353-9895-18DF990B1644}"/>
              </a:ext>
            </a:extLst>
          </p:cNvPr>
          <p:cNvSpPr txBox="1"/>
          <p:nvPr/>
        </p:nvSpPr>
        <p:spPr>
          <a:xfrm>
            <a:off x="3887174" y="1127835"/>
            <a:ext cx="4417651" cy="461665"/>
          </a:xfrm>
          <a:prstGeom prst="rect">
            <a:avLst/>
          </a:prstGeom>
          <a:noFill/>
        </p:spPr>
        <p:txBody>
          <a:bodyPr wrap="square" rtlCol="0">
            <a:spAutoFit/>
          </a:bodyPr>
          <a:lstStyle/>
          <a:p>
            <a:pPr algn="ctr"/>
            <a:r>
              <a:rPr lang="tr-TR" sz="2400" b="1" dirty="0"/>
              <a:t>METAL TEKNOLOJİSİ ALANI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sp>
        <p:nvSpPr>
          <p:cNvPr id="7" name="Metin kutusu 6">
            <a:extLst>
              <a:ext uri="{FF2B5EF4-FFF2-40B4-BE49-F238E27FC236}">
                <a16:creationId xmlns:a16="http://schemas.microsoft.com/office/drawing/2014/main" xmlns="" id="{5E5C1FF8-5661-45EE-8532-19ABD0057548}"/>
              </a:ext>
            </a:extLst>
          </p:cNvPr>
          <p:cNvSpPr txBox="1"/>
          <p:nvPr/>
        </p:nvSpPr>
        <p:spPr>
          <a:xfrm>
            <a:off x="682992" y="1753991"/>
            <a:ext cx="4261584" cy="369332"/>
          </a:xfrm>
          <a:prstGeom prst="rect">
            <a:avLst/>
          </a:prstGeom>
          <a:noFill/>
        </p:spPr>
        <p:txBody>
          <a:bodyPr wrap="square" rtlCol="0">
            <a:spAutoFit/>
          </a:bodyPr>
          <a:lstStyle>
            <a:defPPr>
              <a:defRPr lang="en-US"/>
            </a:defPPr>
          </a:lstStyle>
          <a:p>
            <a:r>
              <a:rPr lang="tr-TR" dirty="0">
                <a:cs typeface="Times New Roman" panose="02020603050405020304" pitchFamily="18" charset="0"/>
              </a:rPr>
              <a:t>Metal Doğramacılığı </a:t>
            </a:r>
            <a:r>
              <a:rPr lang="tr-TR" dirty="0"/>
              <a:t>Dalı</a:t>
            </a:r>
          </a:p>
        </p:txBody>
      </p:sp>
      <p:sp>
        <p:nvSpPr>
          <p:cNvPr id="4" name="Dikdörtgen 3">
            <a:extLst>
              <a:ext uri="{FF2B5EF4-FFF2-40B4-BE49-F238E27FC236}">
                <a16:creationId xmlns:a16="http://schemas.microsoft.com/office/drawing/2014/main" xmlns="" id="{148C84AF-0C7F-4CB7-A798-3BA3130FE4DA}"/>
              </a:ext>
            </a:extLst>
          </p:cNvPr>
          <p:cNvSpPr/>
          <p:nvPr/>
        </p:nvSpPr>
        <p:spPr>
          <a:xfrm>
            <a:off x="570697" y="2193182"/>
            <a:ext cx="5525303" cy="1169551"/>
          </a:xfrm>
          <a:prstGeom prst="rect">
            <a:avLst/>
          </a:prstGeom>
          <a:noFill/>
        </p:spPr>
        <p:txBody>
          <a:bodyPr wrap="square" rtlCol="0">
            <a:spAutoFit/>
          </a:bodyPr>
          <a:lstStyle/>
          <a:p>
            <a:pPr algn="just"/>
            <a:r>
              <a:rPr lang="tr-TR" sz="1400" b="1" dirty="0">
                <a:latin typeface="Times New Roman" panose="02020603050405020304" pitchFamily="18" charset="0"/>
                <a:cs typeface="Times New Roman" panose="02020603050405020304" pitchFamily="18" charset="0"/>
              </a:rPr>
              <a:t>Metal doğramacı</a:t>
            </a:r>
            <a:r>
              <a:rPr lang="tr-TR" sz="1400" dirty="0">
                <a:latin typeface="Times New Roman" panose="02020603050405020304" pitchFamily="18" charset="0"/>
                <a:cs typeface="Times New Roman" panose="02020603050405020304" pitchFamily="18" charset="0"/>
              </a:rPr>
              <a:t>; </a:t>
            </a:r>
            <a:r>
              <a:rPr lang="tr-TR" sz="1400" dirty="0">
                <a:cs typeface="Times New Roman" panose="02020603050405020304" pitchFamily="18" charset="0"/>
              </a:rPr>
              <a:t>metallerin talaş kaldırma yöntemlerinden daha çok eğme, bükme, kesme, delme ile şekillendirerek birbirleri ile çeşitli yöntemlerle birleştirebilen, çelik eşya, mobilya, çelikten ve alüminyum gereçlerden metal doğramaları yaparak montajını yapabilen nitelikli kişidir</a:t>
            </a:r>
            <a:endParaRPr lang="tr-TR" sz="1400" dirty="0"/>
          </a:p>
        </p:txBody>
      </p:sp>
      <p:sp>
        <p:nvSpPr>
          <p:cNvPr id="5" name="Dikdörtgen 4">
            <a:extLst>
              <a:ext uri="{FF2B5EF4-FFF2-40B4-BE49-F238E27FC236}">
                <a16:creationId xmlns:a16="http://schemas.microsoft.com/office/drawing/2014/main" xmlns="" id="{9EDDE63C-0619-4CDD-B716-4D92ABDE7976}"/>
              </a:ext>
            </a:extLst>
          </p:cNvPr>
          <p:cNvSpPr/>
          <p:nvPr/>
        </p:nvSpPr>
        <p:spPr>
          <a:xfrm>
            <a:off x="661078" y="3362733"/>
            <a:ext cx="5219958" cy="3323987"/>
          </a:xfrm>
          <a:prstGeom prst="rect">
            <a:avLst/>
          </a:prstGeom>
        </p:spPr>
        <p:txBody>
          <a:bodyPr wrap="square">
            <a:spAutoFit/>
          </a:bodyPr>
          <a:lstStyle/>
          <a:p>
            <a:r>
              <a:rPr lang="tr-TR" sz="1400" dirty="0"/>
              <a:t>Görevleri</a:t>
            </a:r>
            <a:endParaRPr lang="tr-TR" sz="1400" dirty="0">
              <a:cs typeface="Times New Roman" panose="02020603050405020304" pitchFamily="18" charset="0"/>
            </a:endParaRPr>
          </a:p>
          <a:p>
            <a:r>
              <a:rPr lang="tr-TR" sz="1400" dirty="0">
                <a:cs typeface="Times New Roman" panose="02020603050405020304" pitchFamily="18" charset="0"/>
              </a:rPr>
              <a:t>Soğuk şekillendirme yapmak,</a:t>
            </a:r>
          </a:p>
          <a:p>
            <a:r>
              <a:rPr lang="tr-TR" sz="1400" dirty="0">
                <a:cs typeface="Times New Roman" panose="02020603050405020304" pitchFamily="18" charset="0"/>
              </a:rPr>
              <a:t>Koruyucu gaz (MİG-MAG) kaynağı yapmak,</a:t>
            </a:r>
          </a:p>
          <a:p>
            <a:r>
              <a:rPr lang="tr-TR" sz="1400" dirty="0">
                <a:cs typeface="Times New Roman" panose="02020603050405020304" pitchFamily="18" charset="0"/>
              </a:rPr>
              <a:t>Elektrik ark kaynağı yapmak,</a:t>
            </a:r>
          </a:p>
          <a:p>
            <a:r>
              <a:rPr lang="tr-TR" sz="1400" dirty="0">
                <a:cs typeface="Times New Roman" panose="02020603050405020304" pitchFamily="18" charset="0"/>
              </a:rPr>
              <a:t>Preslerde soğuk iş kalıplarında çalışmak,</a:t>
            </a:r>
          </a:p>
          <a:p>
            <a:r>
              <a:rPr lang="tr-TR" sz="1400" dirty="0">
                <a:cs typeface="Times New Roman" panose="02020603050405020304" pitchFamily="18" charset="0"/>
              </a:rPr>
              <a:t>Sac şekillendirme işleri yapmak,</a:t>
            </a:r>
          </a:p>
          <a:p>
            <a:r>
              <a:rPr lang="tr-TR" sz="1400" dirty="0">
                <a:cs typeface="Times New Roman" panose="02020603050405020304" pitchFamily="18" charset="0"/>
              </a:rPr>
              <a:t>Seri iş ve montaj kalıpları yapmak,</a:t>
            </a:r>
          </a:p>
          <a:p>
            <a:r>
              <a:rPr lang="tr-TR" sz="1400" dirty="0">
                <a:cs typeface="Times New Roman" panose="02020603050405020304" pitchFamily="18" charset="0"/>
              </a:rPr>
              <a:t>Metal doğramaları yapmak,</a:t>
            </a:r>
          </a:p>
          <a:p>
            <a:r>
              <a:rPr lang="tr-TR" sz="1400" dirty="0">
                <a:cs typeface="Times New Roman" panose="02020603050405020304" pitchFamily="18" charset="0"/>
              </a:rPr>
              <a:t>Dış cephe giydirmesi yapmak,</a:t>
            </a:r>
          </a:p>
          <a:p>
            <a:r>
              <a:rPr lang="tr-TR" sz="1400" dirty="0">
                <a:cs typeface="Times New Roman" panose="02020603050405020304" pitchFamily="18" charset="0"/>
              </a:rPr>
              <a:t>Doğrama montajını yapmak,</a:t>
            </a:r>
          </a:p>
          <a:p>
            <a:r>
              <a:rPr lang="tr-TR" sz="1400" dirty="0">
                <a:cs typeface="Times New Roman" panose="02020603050405020304" pitchFamily="18" charset="0"/>
              </a:rPr>
              <a:t>Metal yüzeyleri temizlemek ve parlatmak,</a:t>
            </a:r>
          </a:p>
          <a:p>
            <a:r>
              <a:rPr lang="tr-TR" sz="1400" dirty="0">
                <a:cs typeface="Times New Roman" panose="02020603050405020304" pitchFamily="18" charset="0"/>
              </a:rPr>
              <a:t>Metal yüzeyleri macunlamak ve boyamak,</a:t>
            </a:r>
          </a:p>
          <a:p>
            <a:r>
              <a:rPr lang="tr-TR" sz="1400" dirty="0">
                <a:cs typeface="Times New Roman" panose="02020603050405020304" pitchFamily="18" charset="0"/>
              </a:rPr>
              <a:t>Elektrik arkı ile kesme yapmak,</a:t>
            </a:r>
          </a:p>
          <a:p>
            <a:r>
              <a:rPr lang="tr-TR" sz="1400" dirty="0">
                <a:cs typeface="Times New Roman" panose="02020603050405020304" pitchFamily="18" charset="0"/>
              </a:rPr>
              <a:t>Sertlik ölçme işlerini yapmak,</a:t>
            </a:r>
          </a:p>
          <a:p>
            <a:r>
              <a:rPr lang="tr-TR" sz="1400" dirty="0">
                <a:cs typeface="Times New Roman" panose="02020603050405020304" pitchFamily="18" charset="0"/>
              </a:rPr>
              <a:t>Bilgisayar destekli çizim yapmak</a:t>
            </a:r>
          </a:p>
        </p:txBody>
      </p:sp>
      <p:pic>
        <p:nvPicPr>
          <p:cNvPr id="10" name="Picture 2">
            <a:extLst>
              <a:ext uri="{FF2B5EF4-FFF2-40B4-BE49-F238E27FC236}">
                <a16:creationId xmlns:a16="http://schemas.microsoft.com/office/drawing/2014/main" xmlns="" id="{6EA00B0F-7502-45A7-AB6D-483B66A91F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5999" y="2123323"/>
            <a:ext cx="5772349" cy="365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074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sp>
        <p:nvSpPr>
          <p:cNvPr id="6" name="Metin kutusu 5">
            <a:extLst>
              <a:ext uri="{FF2B5EF4-FFF2-40B4-BE49-F238E27FC236}">
                <a16:creationId xmlns:a16="http://schemas.microsoft.com/office/drawing/2014/main" xmlns="" id="{FB3DCF49-2624-4353-9895-18DF990B1644}"/>
              </a:ext>
            </a:extLst>
          </p:cNvPr>
          <p:cNvSpPr txBox="1"/>
          <p:nvPr/>
        </p:nvSpPr>
        <p:spPr>
          <a:xfrm>
            <a:off x="2620564" y="1214463"/>
            <a:ext cx="6950872" cy="461665"/>
          </a:xfrm>
          <a:prstGeom prst="rect">
            <a:avLst/>
          </a:prstGeom>
          <a:noFill/>
        </p:spPr>
        <p:txBody>
          <a:bodyPr wrap="square" rtlCol="0">
            <a:spAutoFit/>
          </a:bodyPr>
          <a:lstStyle/>
          <a:p>
            <a:pPr algn="ctr"/>
            <a:r>
              <a:rPr lang="tr-TR" sz="2400" b="1" dirty="0"/>
              <a:t>ELEKTRİK-ELEKTRONİK TEKNOLOJİSİ ALANI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sp>
        <p:nvSpPr>
          <p:cNvPr id="2" name="Dikdörtgen 1">
            <a:extLst>
              <a:ext uri="{FF2B5EF4-FFF2-40B4-BE49-F238E27FC236}">
                <a16:creationId xmlns:a16="http://schemas.microsoft.com/office/drawing/2014/main" xmlns="" id="{85A9F535-83B5-4E2B-B0F7-E136E4A385C1}"/>
              </a:ext>
            </a:extLst>
          </p:cNvPr>
          <p:cNvSpPr/>
          <p:nvPr/>
        </p:nvSpPr>
        <p:spPr>
          <a:xfrm>
            <a:off x="632604" y="2059538"/>
            <a:ext cx="4385944" cy="392159"/>
          </a:xfrm>
          <a:prstGeom prst="rect">
            <a:avLst/>
          </a:prstGeom>
        </p:spPr>
        <p:txBody>
          <a:bodyPr wrap="none">
            <a:spAutoFit/>
          </a:bodyPr>
          <a:lstStyle/>
          <a:p>
            <a:pPr>
              <a:lnSpc>
                <a:spcPct val="115000"/>
              </a:lnSpc>
              <a:spcAft>
                <a:spcPts val="1000"/>
              </a:spcAft>
            </a:pPr>
            <a:r>
              <a:rPr lang="tr-TR" b="1" dirty="0">
                <a:solidFill>
                  <a:srgbClr val="000000"/>
                </a:solidFill>
                <a:ea typeface="Times New Roman" panose="02020603050405020304" pitchFamily="18" charset="0"/>
                <a:cs typeface="Times New Roman" panose="02020603050405020304" pitchFamily="18" charset="0"/>
              </a:rPr>
              <a:t>ELEKTRİKLİ EV ALETLERİ TEKNİK SERVİS DALI</a:t>
            </a:r>
            <a:endParaRPr lang="tr-TR" dirty="0">
              <a:effectLst/>
              <a:ea typeface="Calibri" panose="020F0502020204030204" pitchFamily="34" charset="0"/>
              <a:cs typeface="Times New Roman" panose="02020603050405020304" pitchFamily="18" charset="0"/>
            </a:endParaRPr>
          </a:p>
        </p:txBody>
      </p:sp>
      <p:sp>
        <p:nvSpPr>
          <p:cNvPr id="4" name="Dikdörtgen 3">
            <a:extLst>
              <a:ext uri="{FF2B5EF4-FFF2-40B4-BE49-F238E27FC236}">
                <a16:creationId xmlns:a16="http://schemas.microsoft.com/office/drawing/2014/main" xmlns="" id="{A278DC71-EC72-47FB-8B88-B7A8653C3030}"/>
              </a:ext>
            </a:extLst>
          </p:cNvPr>
          <p:cNvSpPr/>
          <p:nvPr/>
        </p:nvSpPr>
        <p:spPr>
          <a:xfrm>
            <a:off x="613610" y="2448863"/>
            <a:ext cx="6096000" cy="954107"/>
          </a:xfrm>
          <a:prstGeom prst="rect">
            <a:avLst/>
          </a:prstGeom>
        </p:spPr>
        <p:txBody>
          <a:bodyPr>
            <a:spAutoFit/>
          </a:bodyPr>
          <a:lstStyle/>
          <a:p>
            <a:pPr algn="just"/>
            <a:r>
              <a:rPr lang="tr-TR" sz="1400" b="1" dirty="0">
                <a:solidFill>
                  <a:srgbClr val="000000"/>
                </a:solidFill>
                <a:latin typeface="Arial" panose="020B0604020202020204" pitchFamily="34" charset="0"/>
                <a:ea typeface="Times New Roman" panose="02020603050405020304" pitchFamily="18" charset="0"/>
              </a:rPr>
              <a:t>Tanımı</a:t>
            </a:r>
          </a:p>
          <a:p>
            <a:pPr algn="just"/>
            <a:r>
              <a:rPr lang="tr-TR" sz="1400" dirty="0">
                <a:solidFill>
                  <a:srgbClr val="000000"/>
                </a:solidFill>
                <a:latin typeface="Arial" panose="020B0604020202020204" pitchFamily="34" charset="0"/>
                <a:ea typeface="Times New Roman" panose="02020603050405020304" pitchFamily="18" charset="0"/>
              </a:rPr>
              <a:t>Ev ve iş yerlerinde soğutma, ısıtma, pişirme, temizlik, kişisel bakım cihazlarının bakım/onarım ve montajı ile ilgili işleri kendi başına belirli bir süre içerisinde yapma bilgi ve becerisine sahip nitelikli kişidir</a:t>
            </a:r>
            <a:endParaRPr lang="tr-TR" sz="1400" dirty="0"/>
          </a:p>
        </p:txBody>
      </p:sp>
      <p:sp>
        <p:nvSpPr>
          <p:cNvPr id="7" name="Dikdörtgen 6">
            <a:extLst>
              <a:ext uri="{FF2B5EF4-FFF2-40B4-BE49-F238E27FC236}">
                <a16:creationId xmlns:a16="http://schemas.microsoft.com/office/drawing/2014/main" xmlns="" id="{5BB6E26E-580A-45EB-9A79-0ACC4F09BE54}"/>
              </a:ext>
            </a:extLst>
          </p:cNvPr>
          <p:cNvSpPr/>
          <p:nvPr/>
        </p:nvSpPr>
        <p:spPr>
          <a:xfrm>
            <a:off x="613610" y="3466757"/>
            <a:ext cx="6096000" cy="2677656"/>
          </a:xfrm>
          <a:prstGeom prst="rect">
            <a:avLst/>
          </a:prstGeom>
        </p:spPr>
        <p:txBody>
          <a:bodyPr>
            <a:spAutoFit/>
          </a:bodyPr>
          <a:lstStyle/>
          <a:p>
            <a:pPr lvl="0">
              <a:buSzPts val="1000"/>
              <a:tabLst>
                <a:tab pos="457200" algn="l"/>
              </a:tabLst>
            </a:pPr>
            <a:r>
              <a:rPr lang="tr-TR" sz="1400" dirty="0">
                <a:solidFill>
                  <a:srgbClr val="000000"/>
                </a:solidFill>
                <a:ea typeface="Times New Roman" panose="02020603050405020304" pitchFamily="18" charset="0"/>
                <a:cs typeface="Times New Roman" panose="02020603050405020304" pitchFamily="18" charset="0"/>
              </a:rPr>
              <a:t>Görevleri</a:t>
            </a:r>
          </a:p>
          <a:p>
            <a:pPr marL="342900" lvl="0" indent="-342900">
              <a:buSzPts val="1000"/>
              <a:buFont typeface="Symbol" panose="05050102010706020507" pitchFamily="18" charset="2"/>
              <a:buChar char=""/>
              <a:tabLst>
                <a:tab pos="457200" algn="l"/>
              </a:tabLst>
            </a:pPr>
            <a:r>
              <a:rPr lang="tr-TR" sz="1400" dirty="0">
                <a:solidFill>
                  <a:srgbClr val="000000"/>
                </a:solidFill>
                <a:ea typeface="Times New Roman" panose="02020603050405020304" pitchFamily="18" charset="0"/>
                <a:cs typeface="Times New Roman" panose="02020603050405020304" pitchFamily="18" charset="0"/>
              </a:rPr>
              <a:t>Elektrikli ev aletlerinde kullanılan elektrik motorlarının bakım ve onarımını yapmak,</a:t>
            </a:r>
            <a:endParaRPr lang="tr-TR" sz="14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400" dirty="0">
                <a:solidFill>
                  <a:srgbClr val="000000"/>
                </a:solidFill>
                <a:ea typeface="Times New Roman" panose="02020603050405020304" pitchFamily="18" charset="0"/>
                <a:cs typeface="Times New Roman" panose="02020603050405020304" pitchFamily="18" charset="0"/>
              </a:rPr>
              <a:t>Isıtıcıların bakım ve onarımını yapmak,</a:t>
            </a:r>
            <a:endParaRPr lang="tr-TR" sz="14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400" dirty="0">
                <a:solidFill>
                  <a:srgbClr val="000000"/>
                </a:solidFill>
                <a:ea typeface="Times New Roman" panose="02020603050405020304" pitchFamily="18" charset="0"/>
                <a:cs typeface="Times New Roman" panose="02020603050405020304" pitchFamily="18" charset="0"/>
              </a:rPr>
              <a:t>Kesiciler ve parçalayıcıların bakım ve onarımını yapmak,</a:t>
            </a:r>
            <a:endParaRPr lang="tr-TR" sz="14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400" dirty="0">
                <a:solidFill>
                  <a:srgbClr val="000000"/>
                </a:solidFill>
                <a:ea typeface="Times New Roman" panose="02020603050405020304" pitchFamily="18" charset="0"/>
                <a:cs typeface="Times New Roman" panose="02020603050405020304" pitchFamily="18" charset="0"/>
              </a:rPr>
              <a:t>Gazlı ve elektrikli pişiricilerin bakım ve onarımını yapmak,</a:t>
            </a:r>
            <a:endParaRPr lang="tr-TR" sz="14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400" dirty="0">
                <a:solidFill>
                  <a:srgbClr val="000000"/>
                </a:solidFill>
                <a:ea typeface="Times New Roman" panose="02020603050405020304" pitchFamily="18" charset="0"/>
                <a:cs typeface="Times New Roman" panose="02020603050405020304" pitchFamily="18" charset="0"/>
              </a:rPr>
              <a:t>Temizleyiciler, havalandırıcıların bakım ve onarımını yapmak,</a:t>
            </a:r>
            <a:endParaRPr lang="tr-TR" sz="14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400" dirty="0">
                <a:solidFill>
                  <a:srgbClr val="000000"/>
                </a:solidFill>
                <a:ea typeface="Times New Roman" panose="02020603050405020304" pitchFamily="18" charset="0"/>
                <a:cs typeface="Times New Roman" panose="02020603050405020304" pitchFamily="18" charset="0"/>
              </a:rPr>
              <a:t>Basit su tesisatı işlemlerini yapmak,</a:t>
            </a:r>
          </a:p>
          <a:p>
            <a:pPr marL="342900" lvl="0" indent="-342900">
              <a:buSzPts val="1000"/>
              <a:buFont typeface="Symbol" panose="05050102010706020507" pitchFamily="18" charset="2"/>
              <a:buChar char=""/>
              <a:tabLst>
                <a:tab pos="457200" algn="l"/>
              </a:tabLst>
            </a:pPr>
            <a:r>
              <a:rPr lang="tr-TR" sz="1400" dirty="0">
                <a:solidFill>
                  <a:srgbClr val="000000"/>
                </a:solidFill>
                <a:ea typeface="Times New Roman" panose="02020603050405020304" pitchFamily="18" charset="0"/>
              </a:rPr>
              <a:t>Çamaşır makinelerinin elektrik arızalarının tespit ve tamirini yapmak</a:t>
            </a:r>
          </a:p>
          <a:p>
            <a:pPr marL="342900" indent="-342900">
              <a:buSzPts val="1000"/>
              <a:buFont typeface="Symbol" panose="05050102010706020507" pitchFamily="18" charset="2"/>
              <a:buChar char=""/>
              <a:tabLst>
                <a:tab pos="457200" algn="l"/>
              </a:tabLst>
            </a:pPr>
            <a:r>
              <a:rPr lang="tr-TR" sz="1400" dirty="0">
                <a:solidFill>
                  <a:srgbClr val="000000"/>
                </a:solidFill>
                <a:cs typeface="Times New Roman" panose="02020603050405020304" pitchFamily="18" charset="0"/>
              </a:rPr>
              <a:t>Bulaşık makineleri mekanik arızalarının tespit ve tamirini yapmak</a:t>
            </a:r>
          </a:p>
          <a:p>
            <a:pPr marL="342900" indent="-342900">
              <a:buSzPts val="1000"/>
              <a:buFont typeface="Symbol" panose="05050102010706020507" pitchFamily="18" charset="2"/>
              <a:buChar char=""/>
              <a:tabLst>
                <a:tab pos="457200" algn="l"/>
              </a:tabLst>
            </a:pPr>
            <a:r>
              <a:rPr lang="tr-TR" sz="1400" dirty="0">
                <a:solidFill>
                  <a:srgbClr val="000000"/>
                </a:solidFill>
                <a:cs typeface="Times New Roman" panose="02020603050405020304" pitchFamily="18" charset="0"/>
              </a:rPr>
              <a:t>Çamaşır kurutucuların arızalarının tespiti ve tamirini yapmak,</a:t>
            </a:r>
          </a:p>
          <a:p>
            <a:pPr marL="342900" indent="-342900">
              <a:buSzPts val="1000"/>
              <a:buFont typeface="Symbol" panose="05050102010706020507" pitchFamily="18" charset="2"/>
              <a:buChar char=""/>
              <a:tabLst>
                <a:tab pos="457200" algn="l"/>
              </a:tabLst>
            </a:pPr>
            <a:r>
              <a:rPr lang="tr-TR" sz="1400" dirty="0">
                <a:solidFill>
                  <a:srgbClr val="000000"/>
                </a:solidFill>
                <a:cs typeface="Times New Roman" panose="02020603050405020304" pitchFamily="18" charset="0"/>
              </a:rPr>
              <a:t>Akıllı ev aletlerinin bakım ve onarımını yapmak</a:t>
            </a:r>
          </a:p>
        </p:txBody>
      </p:sp>
      <p:pic>
        <p:nvPicPr>
          <p:cNvPr id="9" name="Resim 8">
            <a:extLst>
              <a:ext uri="{FF2B5EF4-FFF2-40B4-BE49-F238E27FC236}">
                <a16:creationId xmlns:a16="http://schemas.microsoft.com/office/drawing/2014/main" xmlns="" id="{EEECD30C-4693-42A7-B244-C2718EF85E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8052" y="2386738"/>
            <a:ext cx="4867200" cy="3650400"/>
          </a:xfrm>
          <a:prstGeom prst="rect">
            <a:avLst/>
          </a:prstGeom>
        </p:spPr>
      </p:pic>
    </p:spTree>
    <p:extLst>
      <p:ext uri="{BB962C8B-B14F-4D97-AF65-F5344CB8AC3E}">
        <p14:creationId xmlns:p14="http://schemas.microsoft.com/office/powerpoint/2010/main" val="421254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sp>
        <p:nvSpPr>
          <p:cNvPr id="6" name="Metin kutusu 5">
            <a:extLst>
              <a:ext uri="{FF2B5EF4-FFF2-40B4-BE49-F238E27FC236}">
                <a16:creationId xmlns:a16="http://schemas.microsoft.com/office/drawing/2014/main" xmlns="" id="{FB3DCF49-2624-4353-9895-18DF990B1644}"/>
              </a:ext>
            </a:extLst>
          </p:cNvPr>
          <p:cNvSpPr txBox="1"/>
          <p:nvPr/>
        </p:nvSpPr>
        <p:spPr>
          <a:xfrm>
            <a:off x="2620564" y="1214463"/>
            <a:ext cx="6950872" cy="461665"/>
          </a:xfrm>
          <a:prstGeom prst="rect">
            <a:avLst/>
          </a:prstGeom>
          <a:noFill/>
        </p:spPr>
        <p:txBody>
          <a:bodyPr wrap="square" rtlCol="0">
            <a:spAutoFit/>
          </a:bodyPr>
          <a:lstStyle/>
          <a:p>
            <a:pPr algn="ctr"/>
            <a:r>
              <a:rPr lang="tr-TR" sz="2400" b="1" dirty="0"/>
              <a:t>ELEKTRİK-ELEKTRONİK TEKNOLOJİSİ ALANI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sp>
        <p:nvSpPr>
          <p:cNvPr id="2" name="Dikdörtgen 1">
            <a:extLst>
              <a:ext uri="{FF2B5EF4-FFF2-40B4-BE49-F238E27FC236}">
                <a16:creationId xmlns:a16="http://schemas.microsoft.com/office/drawing/2014/main" xmlns="" id="{85A9F535-83B5-4E2B-B0F7-E136E4A385C1}"/>
              </a:ext>
            </a:extLst>
          </p:cNvPr>
          <p:cNvSpPr/>
          <p:nvPr/>
        </p:nvSpPr>
        <p:spPr>
          <a:xfrm>
            <a:off x="632604" y="2059538"/>
            <a:ext cx="5178149" cy="369332"/>
          </a:xfrm>
          <a:prstGeom prst="rect">
            <a:avLst/>
          </a:prstGeom>
        </p:spPr>
        <p:txBody>
          <a:bodyPr wrap="none">
            <a:spAutoFit/>
          </a:bodyPr>
          <a:lstStyle/>
          <a:p>
            <a:pPr lvl="0"/>
            <a:r>
              <a:rPr lang="tr-TR" b="1" dirty="0"/>
              <a:t>ELEKTRİK TESİSATLARI VE PANO MONTÖRLÜĞÜ DALI</a:t>
            </a:r>
          </a:p>
        </p:txBody>
      </p:sp>
      <p:sp>
        <p:nvSpPr>
          <p:cNvPr id="4" name="Dikdörtgen 3">
            <a:extLst>
              <a:ext uri="{FF2B5EF4-FFF2-40B4-BE49-F238E27FC236}">
                <a16:creationId xmlns:a16="http://schemas.microsoft.com/office/drawing/2014/main" xmlns="" id="{A278DC71-EC72-47FB-8B88-B7A8653C3030}"/>
              </a:ext>
            </a:extLst>
          </p:cNvPr>
          <p:cNvSpPr/>
          <p:nvPr/>
        </p:nvSpPr>
        <p:spPr>
          <a:xfrm>
            <a:off x="613610" y="2448863"/>
            <a:ext cx="6096000" cy="954107"/>
          </a:xfrm>
          <a:prstGeom prst="rect">
            <a:avLst/>
          </a:prstGeom>
        </p:spPr>
        <p:txBody>
          <a:bodyPr>
            <a:spAutoFit/>
          </a:bodyPr>
          <a:lstStyle/>
          <a:p>
            <a:pPr algn="just"/>
            <a:r>
              <a:rPr lang="tr-TR" sz="1400" b="1" dirty="0">
                <a:solidFill>
                  <a:srgbClr val="000000"/>
                </a:solidFill>
                <a:latin typeface="Arial" panose="020B0604020202020204" pitchFamily="34" charset="0"/>
                <a:ea typeface="Times New Roman" panose="02020603050405020304" pitchFamily="18" charset="0"/>
              </a:rPr>
              <a:t>Tanımı</a:t>
            </a:r>
          </a:p>
          <a:p>
            <a:pPr algn="just"/>
            <a:r>
              <a:rPr lang="tr-TR" sz="1400" dirty="0"/>
              <a:t>Elektrik-elektronik alanında; bina içi ve dışı elektrik tesisatının ve tüm elektrik panolarının kurulumu ile ilgili işleri kendi başına belirli bir süre içerisinde yapma bilgi ve becerisine sahip nitelikli kişidir.</a:t>
            </a:r>
          </a:p>
        </p:txBody>
      </p:sp>
      <p:sp>
        <p:nvSpPr>
          <p:cNvPr id="5" name="Dikdörtgen 4">
            <a:extLst>
              <a:ext uri="{FF2B5EF4-FFF2-40B4-BE49-F238E27FC236}">
                <a16:creationId xmlns:a16="http://schemas.microsoft.com/office/drawing/2014/main" xmlns="" id="{F6E1A365-11F1-4D8B-A0C2-606DB8D3525C}"/>
              </a:ext>
            </a:extLst>
          </p:cNvPr>
          <p:cNvSpPr/>
          <p:nvPr/>
        </p:nvSpPr>
        <p:spPr>
          <a:xfrm>
            <a:off x="632604" y="3455031"/>
            <a:ext cx="4784874" cy="3077766"/>
          </a:xfrm>
          <a:prstGeom prst="rect">
            <a:avLst/>
          </a:prstGeom>
        </p:spPr>
        <p:txBody>
          <a:bodyPr wrap="square">
            <a:spAutoFit/>
          </a:bodyPr>
          <a:lstStyle/>
          <a:p>
            <a:r>
              <a:rPr lang="tr-TR" sz="1400" b="1" i="1" dirty="0">
                <a:solidFill>
                  <a:srgbClr val="000000"/>
                </a:solidFill>
                <a:ea typeface="Times New Roman" panose="02020603050405020304" pitchFamily="18" charset="0"/>
                <a:cs typeface="Times New Roman" panose="02020603050405020304" pitchFamily="18" charset="0"/>
              </a:rPr>
              <a:t>Görevleri</a:t>
            </a:r>
            <a:endParaRPr lang="tr-TR" sz="1400" dirty="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200" dirty="0">
                <a:solidFill>
                  <a:srgbClr val="000000"/>
                </a:solidFill>
                <a:ea typeface="Times New Roman" panose="02020603050405020304" pitchFamily="18" charset="0"/>
                <a:cs typeface="Times New Roman" panose="02020603050405020304" pitchFamily="18" charset="0"/>
              </a:rPr>
              <a:t>Elektrik tesisat projelerini çizmek,</a:t>
            </a:r>
            <a:endParaRPr lang="tr-TR" sz="12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200" dirty="0">
                <a:solidFill>
                  <a:srgbClr val="000000"/>
                </a:solidFill>
                <a:ea typeface="Times New Roman" panose="02020603050405020304" pitchFamily="18" charset="0"/>
                <a:cs typeface="Times New Roman" panose="02020603050405020304" pitchFamily="18" charset="0"/>
              </a:rPr>
              <a:t>Elektrik tesisat borusu ve kanalı döşemek,</a:t>
            </a:r>
            <a:endParaRPr lang="tr-TR" sz="12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200" dirty="0">
                <a:solidFill>
                  <a:srgbClr val="000000"/>
                </a:solidFill>
                <a:ea typeface="Times New Roman" panose="02020603050405020304" pitchFamily="18" charset="0"/>
                <a:cs typeface="Times New Roman" panose="02020603050405020304" pitchFamily="18" charset="0"/>
              </a:rPr>
              <a:t>Çağırma tesisatlarını yapmak,</a:t>
            </a:r>
            <a:endParaRPr lang="tr-TR" sz="12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200" dirty="0">
                <a:solidFill>
                  <a:srgbClr val="000000"/>
                </a:solidFill>
                <a:ea typeface="Times New Roman" panose="02020603050405020304" pitchFamily="18" charset="0"/>
                <a:cs typeface="Times New Roman" panose="02020603050405020304" pitchFamily="18" charset="0"/>
              </a:rPr>
              <a:t>Çağırma ve bildirim, haberleşme bakım onarımını yapmak,</a:t>
            </a:r>
            <a:endParaRPr lang="tr-TR" sz="12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200" dirty="0">
                <a:solidFill>
                  <a:srgbClr val="000000"/>
                </a:solidFill>
                <a:ea typeface="Times New Roman" panose="02020603050405020304" pitchFamily="18" charset="0"/>
                <a:cs typeface="Times New Roman" panose="02020603050405020304" pitchFamily="18" charset="0"/>
              </a:rPr>
              <a:t>Dağıtım tabloları montajını yapmak,</a:t>
            </a:r>
            <a:endParaRPr lang="tr-TR" sz="12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200" dirty="0">
                <a:solidFill>
                  <a:srgbClr val="000000"/>
                </a:solidFill>
                <a:ea typeface="Times New Roman" panose="02020603050405020304" pitchFamily="18" charset="0"/>
                <a:cs typeface="Times New Roman" panose="02020603050405020304" pitchFamily="18" charset="0"/>
              </a:rPr>
              <a:t>İç aydınlatma tesisatlarını yapmak,</a:t>
            </a:r>
            <a:endParaRPr lang="tr-TR" sz="12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200" dirty="0">
                <a:solidFill>
                  <a:srgbClr val="000000"/>
                </a:solidFill>
                <a:ea typeface="Times New Roman" panose="02020603050405020304" pitchFamily="18" charset="0"/>
                <a:cs typeface="Times New Roman" panose="02020603050405020304" pitchFamily="18" charset="0"/>
              </a:rPr>
              <a:t>Dış aydınlatma tesisatlarını yapmak,</a:t>
            </a:r>
            <a:endParaRPr lang="tr-TR" sz="12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200" dirty="0">
                <a:solidFill>
                  <a:srgbClr val="000000"/>
                </a:solidFill>
                <a:ea typeface="Times New Roman" panose="02020603050405020304" pitchFamily="18" charset="0"/>
                <a:cs typeface="Times New Roman" panose="02020603050405020304" pitchFamily="18" charset="0"/>
              </a:rPr>
              <a:t>Topraklama ve paratoner tesisini yapmak,</a:t>
            </a:r>
            <a:endParaRPr lang="tr-TR" sz="12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200" dirty="0">
                <a:solidFill>
                  <a:srgbClr val="000000"/>
                </a:solidFill>
                <a:ea typeface="Times New Roman" panose="02020603050405020304" pitchFamily="18" charset="0"/>
                <a:cs typeface="Times New Roman" panose="02020603050405020304" pitchFamily="18" charset="0"/>
              </a:rPr>
              <a:t>Aydınlatma ve priz tesisatı bakım onarımını yapmak,</a:t>
            </a:r>
            <a:endParaRPr lang="tr-TR" sz="12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200" dirty="0">
                <a:solidFill>
                  <a:srgbClr val="000000"/>
                </a:solidFill>
                <a:ea typeface="Times New Roman" panose="02020603050405020304" pitchFamily="18" charset="0"/>
                <a:cs typeface="Times New Roman" panose="02020603050405020304" pitchFamily="18" charset="0"/>
              </a:rPr>
              <a:t>Kuvvet tesisatını döşemek,</a:t>
            </a:r>
            <a:endParaRPr lang="tr-TR" sz="12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200" dirty="0">
                <a:solidFill>
                  <a:srgbClr val="000000"/>
                </a:solidFill>
                <a:ea typeface="Times New Roman" panose="02020603050405020304" pitchFamily="18" charset="0"/>
                <a:cs typeface="Times New Roman" panose="02020603050405020304" pitchFamily="18" charset="0"/>
              </a:rPr>
              <a:t>Kuvvet tesisat bağlantılarını yapmak,</a:t>
            </a:r>
            <a:endParaRPr lang="tr-TR" sz="12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200" dirty="0">
                <a:solidFill>
                  <a:srgbClr val="000000"/>
                </a:solidFill>
                <a:ea typeface="Times New Roman" panose="02020603050405020304" pitchFamily="18" charset="0"/>
                <a:cs typeface="Times New Roman" panose="02020603050405020304" pitchFamily="18" charset="0"/>
              </a:rPr>
              <a:t>Kuvvet tesis iç ve dış aydınlatmasını yapmak,</a:t>
            </a:r>
            <a:endParaRPr lang="tr-TR" sz="12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200" dirty="0">
                <a:solidFill>
                  <a:srgbClr val="000000"/>
                </a:solidFill>
                <a:ea typeface="Times New Roman" panose="02020603050405020304" pitchFamily="18" charset="0"/>
                <a:cs typeface="Times New Roman" panose="02020603050405020304" pitchFamily="18" charset="0"/>
              </a:rPr>
              <a:t>Pano montaj hazırlığı ve malzeme montajı yapmak,</a:t>
            </a:r>
            <a:endParaRPr lang="tr-TR" sz="12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200" dirty="0">
                <a:solidFill>
                  <a:srgbClr val="000000"/>
                </a:solidFill>
                <a:ea typeface="Times New Roman" panose="02020603050405020304" pitchFamily="18" charset="0"/>
                <a:cs typeface="Times New Roman" panose="02020603050405020304" pitchFamily="18" charset="0"/>
              </a:rPr>
              <a:t>Bara işlemek,</a:t>
            </a:r>
            <a:endParaRPr lang="tr-TR" sz="12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200" dirty="0">
                <a:solidFill>
                  <a:srgbClr val="000000"/>
                </a:solidFill>
                <a:ea typeface="Times New Roman" panose="02020603050405020304" pitchFamily="18" charset="0"/>
                <a:cs typeface="Times New Roman" panose="02020603050405020304" pitchFamily="18" charset="0"/>
              </a:rPr>
              <a:t>Kuvvet tesis bakım onarımını yapmak,</a:t>
            </a:r>
            <a:endParaRPr lang="tr-TR" sz="1200" dirty="0">
              <a:solidFill>
                <a:srgbClr val="000000"/>
              </a:solidFill>
              <a:ea typeface="Calibri" panose="020F0502020204030204" pitchFamily="34" charset="0"/>
              <a:cs typeface="Times New Roman" panose="02020603050405020304" pitchFamily="18" charset="0"/>
            </a:endParaRPr>
          </a:p>
        </p:txBody>
      </p:sp>
      <p:pic>
        <p:nvPicPr>
          <p:cNvPr id="10" name="Resim 9">
            <a:extLst>
              <a:ext uri="{FF2B5EF4-FFF2-40B4-BE49-F238E27FC236}">
                <a16:creationId xmlns:a16="http://schemas.microsoft.com/office/drawing/2014/main" xmlns="" id="{623AAFB0-21B7-4E1D-8827-CC7FEBFDEA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3125" y="2038369"/>
            <a:ext cx="3370821" cy="4494428"/>
          </a:xfrm>
          <a:prstGeom prst="rect">
            <a:avLst/>
          </a:prstGeom>
        </p:spPr>
      </p:pic>
    </p:spTree>
    <p:extLst>
      <p:ext uri="{BB962C8B-B14F-4D97-AF65-F5344CB8AC3E}">
        <p14:creationId xmlns:p14="http://schemas.microsoft.com/office/powerpoint/2010/main" val="126410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sp>
        <p:nvSpPr>
          <p:cNvPr id="6" name="Metin kutusu 5">
            <a:extLst>
              <a:ext uri="{FF2B5EF4-FFF2-40B4-BE49-F238E27FC236}">
                <a16:creationId xmlns:a16="http://schemas.microsoft.com/office/drawing/2014/main" xmlns="" id="{FB3DCF49-2624-4353-9895-18DF990B1644}"/>
              </a:ext>
            </a:extLst>
          </p:cNvPr>
          <p:cNvSpPr txBox="1"/>
          <p:nvPr/>
        </p:nvSpPr>
        <p:spPr>
          <a:xfrm>
            <a:off x="2620564" y="1214463"/>
            <a:ext cx="6950872" cy="461665"/>
          </a:xfrm>
          <a:prstGeom prst="rect">
            <a:avLst/>
          </a:prstGeom>
          <a:noFill/>
        </p:spPr>
        <p:txBody>
          <a:bodyPr wrap="square" rtlCol="0">
            <a:spAutoFit/>
          </a:bodyPr>
          <a:lstStyle/>
          <a:p>
            <a:pPr algn="ctr"/>
            <a:r>
              <a:rPr lang="tr-TR" sz="2400" b="1" dirty="0"/>
              <a:t>ELEKTRİK-ELEKTRONİK TEKNOLOJİSİ ALANI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sp>
        <p:nvSpPr>
          <p:cNvPr id="2" name="Dikdörtgen 1">
            <a:extLst>
              <a:ext uri="{FF2B5EF4-FFF2-40B4-BE49-F238E27FC236}">
                <a16:creationId xmlns:a16="http://schemas.microsoft.com/office/drawing/2014/main" xmlns="" id="{85A9F535-83B5-4E2B-B0F7-E136E4A385C1}"/>
              </a:ext>
            </a:extLst>
          </p:cNvPr>
          <p:cNvSpPr/>
          <p:nvPr/>
        </p:nvSpPr>
        <p:spPr>
          <a:xfrm>
            <a:off x="632604" y="2059538"/>
            <a:ext cx="4237779" cy="369332"/>
          </a:xfrm>
          <a:prstGeom prst="rect">
            <a:avLst/>
          </a:prstGeom>
        </p:spPr>
        <p:txBody>
          <a:bodyPr wrap="square">
            <a:spAutoFit/>
          </a:bodyPr>
          <a:lstStyle/>
          <a:p>
            <a:pPr lvl="0"/>
            <a:r>
              <a:rPr lang="tr-TR" dirty="0"/>
              <a:t>ENDÜSTRİYEL BAKIM ONARIM DALI</a:t>
            </a:r>
          </a:p>
        </p:txBody>
      </p:sp>
      <p:sp>
        <p:nvSpPr>
          <p:cNvPr id="4" name="Dikdörtgen 3">
            <a:extLst>
              <a:ext uri="{FF2B5EF4-FFF2-40B4-BE49-F238E27FC236}">
                <a16:creationId xmlns:a16="http://schemas.microsoft.com/office/drawing/2014/main" xmlns="" id="{A278DC71-EC72-47FB-8B88-B7A8653C3030}"/>
              </a:ext>
            </a:extLst>
          </p:cNvPr>
          <p:cNvSpPr/>
          <p:nvPr/>
        </p:nvSpPr>
        <p:spPr>
          <a:xfrm>
            <a:off x="613610" y="2571973"/>
            <a:ext cx="5482390" cy="954107"/>
          </a:xfrm>
          <a:prstGeom prst="rect">
            <a:avLst/>
          </a:prstGeom>
        </p:spPr>
        <p:txBody>
          <a:bodyPr wrap="square">
            <a:spAutoFit/>
          </a:bodyPr>
          <a:lstStyle/>
          <a:p>
            <a:pPr algn="just"/>
            <a:r>
              <a:rPr lang="tr-TR" sz="1400" b="1" dirty="0">
                <a:solidFill>
                  <a:srgbClr val="000000"/>
                </a:solidFill>
                <a:ea typeface="Times New Roman" panose="02020603050405020304" pitchFamily="18" charset="0"/>
              </a:rPr>
              <a:t>ENDÜSTRİYEL BAKIM ONARIM ELEMANI, Elektrik-elektronik alanında, fabrika, atölye vb. işletmelerdeki sistemlerin bakım ve onarımı ile ilgili işleri, kendi başına belirli bir süre içerisinde yapma bilgi ve becerisine sahip nitelikli kişidir</a:t>
            </a:r>
            <a:r>
              <a:rPr lang="tr-TR" sz="1400" dirty="0"/>
              <a:t>.</a:t>
            </a:r>
          </a:p>
        </p:txBody>
      </p:sp>
      <p:sp>
        <p:nvSpPr>
          <p:cNvPr id="8" name="Dikdörtgen 7">
            <a:extLst>
              <a:ext uri="{FF2B5EF4-FFF2-40B4-BE49-F238E27FC236}">
                <a16:creationId xmlns:a16="http://schemas.microsoft.com/office/drawing/2014/main" xmlns="" id="{2B5D702D-1FDF-4007-BED6-7915A78E624C}"/>
              </a:ext>
            </a:extLst>
          </p:cNvPr>
          <p:cNvSpPr/>
          <p:nvPr/>
        </p:nvSpPr>
        <p:spPr>
          <a:xfrm>
            <a:off x="521702" y="3526080"/>
            <a:ext cx="5821346" cy="2954655"/>
          </a:xfrm>
          <a:prstGeom prst="rect">
            <a:avLst/>
          </a:prstGeom>
        </p:spPr>
        <p:txBody>
          <a:bodyPr wrap="square">
            <a:spAutoFit/>
          </a:bodyPr>
          <a:lstStyle/>
          <a:p>
            <a:r>
              <a:rPr lang="tr-TR" b="1" i="1" dirty="0">
                <a:solidFill>
                  <a:srgbClr val="000000"/>
                </a:solidFill>
                <a:ea typeface="Times New Roman" panose="02020603050405020304" pitchFamily="18" charset="0"/>
                <a:cs typeface="Times New Roman" panose="02020603050405020304" pitchFamily="18" charset="0"/>
              </a:rPr>
              <a:t>Görevleri</a:t>
            </a:r>
            <a:endParaRPr lang="tr-TR" dirty="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400" dirty="0">
                <a:solidFill>
                  <a:srgbClr val="000000"/>
                </a:solidFill>
                <a:ea typeface="Times New Roman" panose="02020603050405020304" pitchFamily="18" charset="0"/>
                <a:cs typeface="Times New Roman" panose="02020603050405020304" pitchFamily="18" charset="0"/>
              </a:rPr>
              <a:t>DC ve AC devre çözümlerini yapmak,</a:t>
            </a:r>
            <a:endParaRPr lang="tr-TR" sz="14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400" dirty="0">
                <a:solidFill>
                  <a:srgbClr val="000000"/>
                </a:solidFill>
                <a:ea typeface="Times New Roman" panose="02020603050405020304" pitchFamily="18" charset="0"/>
                <a:cs typeface="Times New Roman" panose="02020603050405020304" pitchFamily="18" charset="0"/>
              </a:rPr>
              <a:t>Analog devre elemanlarını seçmek,</a:t>
            </a:r>
            <a:endParaRPr lang="tr-TR" sz="14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400" dirty="0">
                <a:solidFill>
                  <a:srgbClr val="000000"/>
                </a:solidFill>
                <a:ea typeface="Times New Roman" panose="02020603050405020304" pitchFamily="18" charset="0"/>
                <a:cs typeface="Times New Roman" panose="02020603050405020304" pitchFamily="18" charset="0"/>
              </a:rPr>
              <a:t>Lojik devreleri tasarlamak ve kurmak,</a:t>
            </a:r>
            <a:endParaRPr lang="tr-TR" sz="14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400" dirty="0">
                <a:solidFill>
                  <a:srgbClr val="000000"/>
                </a:solidFill>
                <a:ea typeface="Times New Roman" panose="02020603050405020304" pitchFamily="18" charset="0"/>
                <a:cs typeface="Times New Roman" panose="02020603050405020304" pitchFamily="18" charset="0"/>
              </a:rPr>
              <a:t>Dahili ve haricî tesisatın bakım ve onarımını yapmak,</a:t>
            </a:r>
            <a:endParaRPr lang="tr-TR" sz="14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400" dirty="0">
                <a:solidFill>
                  <a:srgbClr val="000000"/>
                </a:solidFill>
                <a:ea typeface="Times New Roman" panose="02020603050405020304" pitchFamily="18" charset="0"/>
                <a:cs typeface="Times New Roman" panose="02020603050405020304" pitchFamily="18" charset="0"/>
              </a:rPr>
              <a:t>Hassas lehimleme ve güç kaynağı işlemlerini yapmak,</a:t>
            </a:r>
            <a:endParaRPr lang="tr-TR" sz="14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400" dirty="0">
                <a:solidFill>
                  <a:srgbClr val="000000"/>
                </a:solidFill>
                <a:ea typeface="Times New Roman" panose="02020603050405020304" pitchFamily="18" charset="0"/>
                <a:cs typeface="Times New Roman" panose="02020603050405020304" pitchFamily="18" charset="0"/>
              </a:rPr>
              <a:t>Bilgisayar ortamındaki işlemleri yapmak,</a:t>
            </a:r>
            <a:endParaRPr lang="tr-TR" sz="14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400" dirty="0">
                <a:solidFill>
                  <a:srgbClr val="000000"/>
                </a:solidFill>
                <a:ea typeface="Times New Roman" panose="02020603050405020304" pitchFamily="18" charset="0"/>
                <a:cs typeface="Times New Roman" panose="02020603050405020304" pitchFamily="18" charset="0"/>
              </a:rPr>
              <a:t>Elektronik sistemlerin arızasını tespit etmek,</a:t>
            </a:r>
            <a:endParaRPr lang="tr-TR" sz="14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400" dirty="0">
                <a:solidFill>
                  <a:srgbClr val="000000"/>
                </a:solidFill>
                <a:ea typeface="Times New Roman" panose="02020603050405020304" pitchFamily="18" charset="0"/>
                <a:cs typeface="Times New Roman" panose="02020603050405020304" pitchFamily="18" charset="0"/>
              </a:rPr>
              <a:t>Sistemlerin arızalarını gidermek,</a:t>
            </a:r>
            <a:endParaRPr lang="tr-TR" sz="14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400" dirty="0">
                <a:solidFill>
                  <a:srgbClr val="000000"/>
                </a:solidFill>
                <a:ea typeface="Times New Roman" panose="02020603050405020304" pitchFamily="18" charset="0"/>
                <a:cs typeface="Times New Roman" panose="02020603050405020304" pitchFamily="18" charset="0"/>
              </a:rPr>
              <a:t>Elektrik makineleri ve kontrol sistemlerini kullanmak, bunların arızalarını gidermek,</a:t>
            </a:r>
            <a:endParaRPr lang="tr-TR" sz="1400" dirty="0">
              <a:solidFill>
                <a:srgbClr val="000000"/>
              </a:solidFill>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tr-TR" sz="1400" dirty="0">
                <a:solidFill>
                  <a:srgbClr val="000000"/>
                </a:solidFill>
                <a:ea typeface="Times New Roman" panose="02020603050405020304" pitchFamily="18" charset="0"/>
                <a:cs typeface="Times New Roman" panose="02020603050405020304" pitchFamily="18" charset="0"/>
              </a:rPr>
              <a:t>Dijital elektronik devreleri kurmak,</a:t>
            </a:r>
          </a:p>
          <a:p>
            <a:pPr marL="342900" lvl="0" indent="-342900">
              <a:buSzPts val="1000"/>
              <a:buFont typeface="Symbol" panose="05050102010706020507" pitchFamily="18" charset="2"/>
              <a:buChar char=""/>
              <a:tabLst>
                <a:tab pos="457200" algn="l"/>
              </a:tabLst>
            </a:pPr>
            <a:r>
              <a:rPr lang="tr-TR" sz="1400" dirty="0" err="1">
                <a:solidFill>
                  <a:srgbClr val="000000"/>
                </a:solidFill>
                <a:ea typeface="Times New Roman" panose="02020603050405020304" pitchFamily="18" charset="0"/>
              </a:rPr>
              <a:t>Mikrodenetleyici</a:t>
            </a:r>
            <a:r>
              <a:rPr lang="tr-TR" sz="1400" dirty="0">
                <a:solidFill>
                  <a:srgbClr val="000000"/>
                </a:solidFill>
                <a:ea typeface="Times New Roman" panose="02020603050405020304" pitchFamily="18" charset="0"/>
              </a:rPr>
              <a:t> ile devre dizayn edip sistemi çalıştırmaktır.</a:t>
            </a:r>
            <a:r>
              <a:rPr lang="tr-TR" sz="1400" dirty="0">
                <a:ea typeface="Times New Roman" panose="02020603050405020304" pitchFamily="18" charset="0"/>
              </a:rPr>
              <a:t> </a:t>
            </a:r>
            <a:endParaRPr lang="tr-TR" sz="1400" dirty="0"/>
          </a:p>
        </p:txBody>
      </p:sp>
      <p:pic>
        <p:nvPicPr>
          <p:cNvPr id="12" name="Resim 11">
            <a:extLst>
              <a:ext uri="{FF2B5EF4-FFF2-40B4-BE49-F238E27FC236}">
                <a16:creationId xmlns:a16="http://schemas.microsoft.com/office/drawing/2014/main" xmlns="" id="{B4D45993-4FE6-4639-8BF8-7E73931262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1002" y="1762756"/>
            <a:ext cx="3598847" cy="4798462"/>
          </a:xfrm>
          <a:prstGeom prst="rect">
            <a:avLst/>
          </a:prstGeom>
        </p:spPr>
      </p:pic>
    </p:spTree>
    <p:extLst>
      <p:ext uri="{BB962C8B-B14F-4D97-AF65-F5344CB8AC3E}">
        <p14:creationId xmlns:p14="http://schemas.microsoft.com/office/powerpoint/2010/main" val="282801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sp>
        <p:nvSpPr>
          <p:cNvPr id="6" name="Metin kutusu 5">
            <a:extLst>
              <a:ext uri="{FF2B5EF4-FFF2-40B4-BE49-F238E27FC236}">
                <a16:creationId xmlns:a16="http://schemas.microsoft.com/office/drawing/2014/main" xmlns="" id="{FB3DCF49-2624-4353-9895-18DF990B1644}"/>
              </a:ext>
            </a:extLst>
          </p:cNvPr>
          <p:cNvSpPr txBox="1"/>
          <p:nvPr/>
        </p:nvSpPr>
        <p:spPr>
          <a:xfrm>
            <a:off x="2620564" y="1214463"/>
            <a:ext cx="6950872" cy="461665"/>
          </a:xfrm>
          <a:prstGeom prst="rect">
            <a:avLst/>
          </a:prstGeom>
          <a:noFill/>
        </p:spPr>
        <p:txBody>
          <a:bodyPr wrap="square" rtlCol="0">
            <a:spAutoFit/>
          </a:bodyPr>
          <a:lstStyle/>
          <a:p>
            <a:pPr algn="ctr"/>
            <a:r>
              <a:rPr lang="tr-TR" sz="2400" b="1" dirty="0"/>
              <a:t>ELEKTRİK-ELEKTRONİK TEKNOLOJİSİ ALANI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sp>
        <p:nvSpPr>
          <p:cNvPr id="2" name="Dikdörtgen 1">
            <a:extLst>
              <a:ext uri="{FF2B5EF4-FFF2-40B4-BE49-F238E27FC236}">
                <a16:creationId xmlns:a16="http://schemas.microsoft.com/office/drawing/2014/main" xmlns="" id="{85A9F535-83B5-4E2B-B0F7-E136E4A385C1}"/>
              </a:ext>
            </a:extLst>
          </p:cNvPr>
          <p:cNvSpPr/>
          <p:nvPr/>
        </p:nvSpPr>
        <p:spPr>
          <a:xfrm>
            <a:off x="632604" y="1774709"/>
            <a:ext cx="5315912" cy="369332"/>
          </a:xfrm>
          <a:prstGeom prst="rect">
            <a:avLst/>
          </a:prstGeom>
        </p:spPr>
        <p:txBody>
          <a:bodyPr wrap="square">
            <a:spAutoFit/>
          </a:bodyPr>
          <a:lstStyle/>
          <a:p>
            <a:r>
              <a:rPr lang="tr-TR" dirty="0"/>
              <a:t>GÖRÜNTÜ VE SES SİSTEMLERİ DALI</a:t>
            </a:r>
          </a:p>
        </p:txBody>
      </p:sp>
      <p:sp>
        <p:nvSpPr>
          <p:cNvPr id="4" name="Dikdörtgen 3">
            <a:extLst>
              <a:ext uri="{FF2B5EF4-FFF2-40B4-BE49-F238E27FC236}">
                <a16:creationId xmlns:a16="http://schemas.microsoft.com/office/drawing/2014/main" xmlns="" id="{A278DC71-EC72-47FB-8B88-B7A8653C3030}"/>
              </a:ext>
            </a:extLst>
          </p:cNvPr>
          <p:cNvSpPr/>
          <p:nvPr/>
        </p:nvSpPr>
        <p:spPr>
          <a:xfrm>
            <a:off x="632604" y="2177687"/>
            <a:ext cx="5482390" cy="1384995"/>
          </a:xfrm>
          <a:prstGeom prst="rect">
            <a:avLst/>
          </a:prstGeom>
        </p:spPr>
        <p:txBody>
          <a:bodyPr wrap="square">
            <a:spAutoFit/>
          </a:bodyPr>
          <a:lstStyle/>
          <a:p>
            <a:r>
              <a:rPr lang="tr-TR" sz="1400" b="1" dirty="0"/>
              <a:t>GÖRÜNTÜ VE SES SİSTEMLERİ TEKNİK ELEMANI, </a:t>
            </a:r>
            <a:r>
              <a:rPr lang="tr-TR" sz="1400" dirty="0"/>
              <a:t/>
            </a:r>
            <a:br>
              <a:rPr lang="tr-TR" sz="1400" dirty="0"/>
            </a:br>
            <a:r>
              <a:rPr lang="tr-TR" sz="1400" dirty="0"/>
              <a:t>Işık ve seslendirme sistemlerinin montaj bakım ve onarımına ilişkin işlemleri, radyo, CRT televizyon, LCD televizyon, plazma televizyon, projeksiyon televizyon, video, müzik seti, ev sinema sistemleri, VCD-DVD </a:t>
            </a:r>
            <a:r>
              <a:rPr lang="tr-TR" sz="1400" dirty="0" err="1"/>
              <a:t>player</a:t>
            </a:r>
            <a:r>
              <a:rPr lang="tr-TR" sz="1400" dirty="0"/>
              <a:t>, kamera arıza ve bakımına ilişkin işlemleri, kendi başına ve belirli bir süre içerisinde yapma bilgi ve becerisine sahip nitelikli kişidir. </a:t>
            </a:r>
          </a:p>
        </p:txBody>
      </p:sp>
      <p:sp>
        <p:nvSpPr>
          <p:cNvPr id="8" name="Dikdörtgen 7">
            <a:extLst>
              <a:ext uri="{FF2B5EF4-FFF2-40B4-BE49-F238E27FC236}">
                <a16:creationId xmlns:a16="http://schemas.microsoft.com/office/drawing/2014/main" xmlns="" id="{2B5D702D-1FDF-4007-BED6-7915A78E624C}"/>
              </a:ext>
            </a:extLst>
          </p:cNvPr>
          <p:cNvSpPr/>
          <p:nvPr/>
        </p:nvSpPr>
        <p:spPr>
          <a:xfrm>
            <a:off x="632604" y="3530727"/>
            <a:ext cx="5821346" cy="3170099"/>
          </a:xfrm>
          <a:prstGeom prst="rect">
            <a:avLst/>
          </a:prstGeom>
        </p:spPr>
        <p:txBody>
          <a:bodyPr wrap="square">
            <a:spAutoFit/>
          </a:bodyPr>
          <a:lstStyle/>
          <a:p>
            <a:r>
              <a:rPr lang="tr-TR" b="1" i="1" dirty="0">
                <a:solidFill>
                  <a:srgbClr val="000000"/>
                </a:solidFill>
                <a:ea typeface="Times New Roman" panose="02020603050405020304" pitchFamily="18" charset="0"/>
                <a:cs typeface="Times New Roman" panose="02020603050405020304" pitchFamily="18" charset="0"/>
              </a:rPr>
              <a:t>Görevleri</a:t>
            </a:r>
            <a:endParaRPr lang="tr-TR" dirty="0">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r>
              <a:rPr lang="tr-TR" sz="1400" dirty="0"/>
              <a:t>Seslendirme sistemini kurmak,</a:t>
            </a:r>
          </a:p>
          <a:p>
            <a:pPr marL="285750" lvl="0" indent="-285750">
              <a:buFont typeface="Arial" panose="020B0604020202020204" pitchFamily="34" charset="0"/>
              <a:buChar char="•"/>
            </a:pPr>
            <a:r>
              <a:rPr lang="tr-TR" sz="1400" dirty="0"/>
              <a:t>Ses sisteminde arıza tespiti yapmak ve arızayı gidermek,</a:t>
            </a:r>
          </a:p>
          <a:p>
            <a:pPr marL="285750" lvl="0" indent="-285750">
              <a:buFont typeface="Arial" panose="020B0604020202020204" pitchFamily="34" charset="0"/>
              <a:buChar char="•"/>
            </a:pPr>
            <a:r>
              <a:rPr lang="tr-TR" sz="1400" dirty="0"/>
              <a:t>Oto seslendirme sistemlerinin montajını ve onarımını yapmak,</a:t>
            </a:r>
          </a:p>
          <a:p>
            <a:pPr marL="285750" lvl="0" indent="-285750">
              <a:buFont typeface="Arial" panose="020B0604020202020204" pitchFamily="34" charset="0"/>
              <a:buChar char="•"/>
            </a:pPr>
            <a:r>
              <a:rPr lang="tr-TR" sz="1400" dirty="0"/>
              <a:t>Işık sistemlerini projelendirmek,</a:t>
            </a:r>
          </a:p>
          <a:p>
            <a:pPr marL="285750" lvl="0" indent="-285750">
              <a:buFont typeface="Arial" panose="020B0604020202020204" pitchFamily="34" charset="0"/>
              <a:buChar char="•"/>
            </a:pPr>
            <a:r>
              <a:rPr lang="tr-TR" sz="1400" dirty="0"/>
              <a:t>Televizyon arızalarını tespit etmek ve arızalarını gidermek,</a:t>
            </a:r>
          </a:p>
          <a:p>
            <a:pPr marL="285750" lvl="0" indent="-285750">
              <a:buFont typeface="Arial" panose="020B0604020202020204" pitchFamily="34" charset="0"/>
              <a:buChar char="•"/>
            </a:pPr>
            <a:r>
              <a:rPr lang="tr-TR" sz="1400" dirty="0"/>
              <a:t>PC monitör arızalarının tespiti ve onarımını yapmak,</a:t>
            </a:r>
          </a:p>
          <a:p>
            <a:pPr marL="285750" lvl="0" indent="-285750">
              <a:buFont typeface="Arial" panose="020B0604020202020204" pitchFamily="34" charset="0"/>
              <a:buChar char="•"/>
            </a:pPr>
            <a:r>
              <a:rPr lang="tr-TR" sz="1400" dirty="0"/>
              <a:t>Projeksiyon TV arızalarının tespiti ve onarımını yapmak,</a:t>
            </a:r>
          </a:p>
          <a:p>
            <a:pPr marL="285750" lvl="0" indent="-285750">
              <a:buFont typeface="Arial" panose="020B0604020202020204" pitchFamily="34" charset="0"/>
              <a:buChar char="•"/>
            </a:pPr>
            <a:r>
              <a:rPr lang="tr-TR" sz="1400" dirty="0"/>
              <a:t>LCD TV arızalarının tespiti ve onarımını yapmak,</a:t>
            </a:r>
          </a:p>
          <a:p>
            <a:pPr marL="285750" lvl="0" indent="-285750">
              <a:buFont typeface="Arial" panose="020B0604020202020204" pitchFamily="34" charset="0"/>
              <a:buChar char="•"/>
            </a:pPr>
            <a:r>
              <a:rPr lang="tr-TR" sz="1400" dirty="0"/>
              <a:t>Plazma TV arızalarının tespiti ve onarımını yapmak,</a:t>
            </a:r>
          </a:p>
          <a:p>
            <a:pPr marL="285750" lvl="0" indent="-285750">
              <a:buFont typeface="Arial" panose="020B0604020202020204" pitchFamily="34" charset="0"/>
              <a:buChar char="•"/>
            </a:pPr>
            <a:r>
              <a:rPr lang="tr-TR" sz="1400" dirty="0"/>
              <a:t>Müzik seti onarımını yapmak,</a:t>
            </a:r>
          </a:p>
          <a:p>
            <a:pPr marL="285750" lvl="0" indent="-285750">
              <a:buFont typeface="Arial" panose="020B0604020202020204" pitchFamily="34" charset="0"/>
              <a:buChar char="•"/>
            </a:pPr>
            <a:r>
              <a:rPr lang="tr-TR" sz="1400" dirty="0"/>
              <a:t>VCD-DVD oynatıcı arızalarının tespiti ve onarımını yapmak,</a:t>
            </a:r>
          </a:p>
          <a:p>
            <a:pPr marL="285750" lvl="0" indent="-285750">
              <a:buFont typeface="Arial" panose="020B0604020202020204" pitchFamily="34" charset="0"/>
              <a:buChar char="•"/>
            </a:pPr>
            <a:r>
              <a:rPr lang="tr-TR" sz="1400" dirty="0"/>
              <a:t>Projeksiyon cihazını kurmak,</a:t>
            </a:r>
          </a:p>
          <a:p>
            <a:pPr marL="285750" indent="-285750">
              <a:buFont typeface="Arial" panose="020B0604020202020204" pitchFamily="34" charset="0"/>
              <a:buChar char="•"/>
            </a:pPr>
            <a:r>
              <a:rPr lang="tr-TR" sz="1400" dirty="0"/>
              <a:t>Ev sinema sistemini kurmak</a:t>
            </a:r>
          </a:p>
        </p:txBody>
      </p:sp>
      <p:pic>
        <p:nvPicPr>
          <p:cNvPr id="7" name="Resim 6">
            <a:extLst>
              <a:ext uri="{FF2B5EF4-FFF2-40B4-BE49-F238E27FC236}">
                <a16:creationId xmlns:a16="http://schemas.microsoft.com/office/drawing/2014/main" xmlns="" id="{6D7C7707-9DF0-4947-9E85-4E40AF7F43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6120" y="2144041"/>
            <a:ext cx="3250711" cy="4334282"/>
          </a:xfrm>
          <a:prstGeom prst="rect">
            <a:avLst/>
          </a:prstGeom>
        </p:spPr>
      </p:pic>
    </p:spTree>
    <p:extLst>
      <p:ext uri="{BB962C8B-B14F-4D97-AF65-F5344CB8AC3E}">
        <p14:creationId xmlns:p14="http://schemas.microsoft.com/office/powerpoint/2010/main" val="148381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sp>
        <p:nvSpPr>
          <p:cNvPr id="6" name="Metin kutusu 5">
            <a:extLst>
              <a:ext uri="{FF2B5EF4-FFF2-40B4-BE49-F238E27FC236}">
                <a16:creationId xmlns:a16="http://schemas.microsoft.com/office/drawing/2014/main" xmlns="" id="{FB3DCF49-2624-4353-9895-18DF990B1644}"/>
              </a:ext>
            </a:extLst>
          </p:cNvPr>
          <p:cNvSpPr txBox="1"/>
          <p:nvPr/>
        </p:nvSpPr>
        <p:spPr>
          <a:xfrm>
            <a:off x="2620564" y="1214463"/>
            <a:ext cx="6950872" cy="461665"/>
          </a:xfrm>
          <a:prstGeom prst="rect">
            <a:avLst/>
          </a:prstGeom>
          <a:noFill/>
        </p:spPr>
        <p:txBody>
          <a:bodyPr wrap="square" rtlCol="0">
            <a:spAutoFit/>
          </a:bodyPr>
          <a:lstStyle/>
          <a:p>
            <a:pPr algn="ctr"/>
            <a:r>
              <a:rPr lang="tr-TR" sz="2400" b="1" dirty="0"/>
              <a:t>BİLİŞİM TEKNOLOJİLERİ ALANI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sp>
        <p:nvSpPr>
          <p:cNvPr id="4" name="Dikdörtgen 3">
            <a:extLst>
              <a:ext uri="{FF2B5EF4-FFF2-40B4-BE49-F238E27FC236}">
                <a16:creationId xmlns:a16="http://schemas.microsoft.com/office/drawing/2014/main" xmlns="" id="{A278DC71-EC72-47FB-8B88-B7A8653C3030}"/>
              </a:ext>
            </a:extLst>
          </p:cNvPr>
          <p:cNvSpPr/>
          <p:nvPr/>
        </p:nvSpPr>
        <p:spPr>
          <a:xfrm>
            <a:off x="306805" y="1840431"/>
            <a:ext cx="5789195" cy="1754326"/>
          </a:xfrm>
          <a:prstGeom prst="rect">
            <a:avLst/>
          </a:prstGeom>
        </p:spPr>
        <p:txBody>
          <a:bodyPr wrap="square">
            <a:spAutoFit/>
          </a:bodyPr>
          <a:lstStyle/>
          <a:p>
            <a:r>
              <a:rPr lang="tr-TR" dirty="0">
                <a:latin typeface="Arial" panose="020B0604020202020204" pitchFamily="34" charset="0"/>
                <a:cs typeface="Arial" panose="020B0604020202020204" pitchFamily="34" charset="0"/>
              </a:rPr>
              <a:t>Bilişim teknolojileri alanı, bilgisayar sistemlerinin yazılım ve donanım kurulumu yanında alanın altında yer alan ağ işletmenliği, bilgisayar teknik servisi, veritabanı programcılığı ve web programcılığı dallarının yeterliliklerini kazandırmaya yönelik eğitim ve öğretim verilen </a:t>
            </a:r>
            <a:r>
              <a:rPr lang="tr-TR" dirty="0" smtClean="0">
                <a:latin typeface="Arial" panose="020B0604020202020204" pitchFamily="34" charset="0"/>
                <a:cs typeface="Arial" panose="020B0604020202020204" pitchFamily="34" charset="0"/>
              </a:rPr>
              <a:t>alandır.</a:t>
            </a:r>
            <a:endParaRPr lang="tr-TR" sz="1400" dirty="0">
              <a:latin typeface="Arial" panose="020B0604020202020204" pitchFamily="34" charset="0"/>
              <a:cs typeface="Arial" panose="020B0604020202020204" pitchFamily="34" charset="0"/>
            </a:endParaRPr>
          </a:p>
        </p:txBody>
      </p:sp>
      <p:sp>
        <p:nvSpPr>
          <p:cNvPr id="5" name="Dikdörtgen 4"/>
          <p:cNvSpPr/>
          <p:nvPr/>
        </p:nvSpPr>
        <p:spPr>
          <a:xfrm>
            <a:off x="306805" y="3766743"/>
            <a:ext cx="5789195" cy="2246769"/>
          </a:xfrm>
          <a:prstGeom prst="rect">
            <a:avLst/>
          </a:prstGeom>
        </p:spPr>
        <p:txBody>
          <a:bodyPr wrap="square">
            <a:spAutoFit/>
          </a:bodyPr>
          <a:lstStyle/>
          <a:p>
            <a:r>
              <a:rPr lang="tr-TR" sz="1600" b="1" dirty="0" smtClean="0">
                <a:latin typeface="Arial" panose="020B0604020202020204" pitchFamily="34" charset="0"/>
                <a:cs typeface="Arial" panose="020B0604020202020204" pitchFamily="34" charset="0"/>
              </a:rPr>
              <a:t>Bilişim </a:t>
            </a:r>
            <a:r>
              <a:rPr lang="tr-TR" sz="1600" b="1" dirty="0">
                <a:latin typeface="Arial" panose="020B0604020202020204" pitchFamily="34" charset="0"/>
                <a:cs typeface="Arial" panose="020B0604020202020204" pitchFamily="34" charset="0"/>
              </a:rPr>
              <a:t>Teknolojileri </a:t>
            </a:r>
            <a:r>
              <a:rPr lang="tr-TR" sz="1600" b="1" dirty="0" smtClean="0">
                <a:latin typeface="Arial" panose="020B0604020202020204" pitchFamily="34" charset="0"/>
                <a:cs typeface="Arial" panose="020B0604020202020204" pitchFamily="34" charset="0"/>
              </a:rPr>
              <a:t>Alanı altında şu </a:t>
            </a:r>
            <a:r>
              <a:rPr lang="tr-TR" sz="1600" b="1" dirty="0">
                <a:latin typeface="Arial" panose="020B0604020202020204" pitchFamily="34" charset="0"/>
                <a:cs typeface="Arial" panose="020B0604020202020204" pitchFamily="34" charset="0"/>
              </a:rPr>
              <a:t>dallar </a:t>
            </a:r>
            <a:r>
              <a:rPr lang="tr-TR" sz="1600" b="1" dirty="0" smtClean="0">
                <a:latin typeface="Arial" panose="020B0604020202020204" pitchFamily="34" charset="0"/>
                <a:cs typeface="Arial" panose="020B0604020202020204" pitchFamily="34" charset="0"/>
              </a:rPr>
              <a:t>bulunmaktadır</a:t>
            </a:r>
          </a:p>
          <a:p>
            <a:endParaRPr lang="tr-TR" sz="1600" b="1" dirty="0">
              <a:latin typeface="Arial" panose="020B0604020202020204" pitchFamily="34" charset="0"/>
              <a:cs typeface="Arial" panose="020B0604020202020204" pitchFamily="34" charset="0"/>
            </a:endParaRPr>
          </a:p>
          <a:p>
            <a:pPr marL="342900" indent="-342900">
              <a:buFont typeface="+mj-lt"/>
              <a:buAutoNum type="arabicPeriod"/>
            </a:pPr>
            <a:r>
              <a:rPr lang="tr-TR" dirty="0" smtClean="0">
                <a:latin typeface="Arial" panose="020B0604020202020204" pitchFamily="34" charset="0"/>
                <a:cs typeface="Arial" panose="020B0604020202020204" pitchFamily="34" charset="0"/>
              </a:rPr>
              <a:t>Ağ </a:t>
            </a:r>
            <a:r>
              <a:rPr lang="tr-TR" dirty="0">
                <a:latin typeface="Arial" panose="020B0604020202020204" pitchFamily="34" charset="0"/>
                <a:cs typeface="Arial" panose="020B0604020202020204" pitchFamily="34" charset="0"/>
              </a:rPr>
              <a:t>İşletmenliği</a:t>
            </a:r>
          </a:p>
          <a:p>
            <a:pPr marL="342900" indent="-342900">
              <a:buFont typeface="+mj-lt"/>
              <a:buAutoNum type="arabicPeriod"/>
            </a:pPr>
            <a:r>
              <a:rPr lang="tr-TR" dirty="0" smtClean="0">
                <a:latin typeface="Arial" panose="020B0604020202020204" pitchFamily="34" charset="0"/>
                <a:cs typeface="Arial" panose="020B0604020202020204" pitchFamily="34" charset="0"/>
              </a:rPr>
              <a:t>Web </a:t>
            </a:r>
            <a:r>
              <a:rPr lang="tr-TR" dirty="0">
                <a:latin typeface="Arial" panose="020B0604020202020204" pitchFamily="34" charset="0"/>
                <a:cs typeface="Arial" panose="020B0604020202020204" pitchFamily="34" charset="0"/>
              </a:rPr>
              <a:t>Programcılığı</a:t>
            </a:r>
          </a:p>
          <a:p>
            <a:pPr marL="342900" indent="-342900">
              <a:buFont typeface="+mj-lt"/>
              <a:buAutoNum type="arabicPeriod"/>
            </a:pPr>
            <a:r>
              <a:rPr lang="tr-TR" dirty="0" smtClean="0">
                <a:latin typeface="Arial" panose="020B0604020202020204" pitchFamily="34" charset="0"/>
                <a:cs typeface="Arial" panose="020B0604020202020204" pitchFamily="34" charset="0"/>
              </a:rPr>
              <a:t>Veri </a:t>
            </a:r>
            <a:r>
              <a:rPr lang="tr-TR" dirty="0">
                <a:latin typeface="Arial" panose="020B0604020202020204" pitchFamily="34" charset="0"/>
                <a:cs typeface="Arial" panose="020B0604020202020204" pitchFamily="34" charset="0"/>
              </a:rPr>
              <a:t>TabanıProgramcılığı</a:t>
            </a:r>
          </a:p>
          <a:p>
            <a:pPr marL="342900" indent="-342900">
              <a:buFont typeface="+mj-lt"/>
              <a:buAutoNum type="arabicPeriod"/>
            </a:pPr>
            <a:r>
              <a:rPr lang="tr-TR" dirty="0" smtClean="0">
                <a:latin typeface="Arial" panose="020B0604020202020204" pitchFamily="34" charset="0"/>
                <a:cs typeface="Arial" panose="020B0604020202020204" pitchFamily="34" charset="0"/>
              </a:rPr>
              <a:t>Bilgisayar </a:t>
            </a:r>
            <a:r>
              <a:rPr lang="tr-TR" dirty="0">
                <a:latin typeface="Arial" panose="020B0604020202020204" pitchFamily="34" charset="0"/>
                <a:cs typeface="Arial" panose="020B0604020202020204" pitchFamily="34" charset="0"/>
              </a:rPr>
              <a:t>Teknik Servisi</a:t>
            </a:r>
          </a:p>
          <a:p>
            <a:r>
              <a:rPr lang="tr-TR" dirty="0"/>
              <a:t/>
            </a:r>
            <a:br>
              <a:rPr lang="tr-TR" dirty="0"/>
            </a:br>
            <a:endParaRPr lang="tr-TR" dirty="0"/>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9017" y="4426374"/>
            <a:ext cx="5789195" cy="2334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Resi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9017" y="1938526"/>
            <a:ext cx="5789195" cy="2225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647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sp>
        <p:nvSpPr>
          <p:cNvPr id="6" name="Metin kutusu 5">
            <a:extLst>
              <a:ext uri="{FF2B5EF4-FFF2-40B4-BE49-F238E27FC236}">
                <a16:creationId xmlns:a16="http://schemas.microsoft.com/office/drawing/2014/main" xmlns="" id="{FB3DCF49-2624-4353-9895-18DF990B1644}"/>
              </a:ext>
            </a:extLst>
          </p:cNvPr>
          <p:cNvSpPr txBox="1"/>
          <p:nvPr/>
        </p:nvSpPr>
        <p:spPr>
          <a:xfrm>
            <a:off x="2620564" y="1214463"/>
            <a:ext cx="6950872" cy="461665"/>
          </a:xfrm>
          <a:prstGeom prst="rect">
            <a:avLst/>
          </a:prstGeom>
          <a:noFill/>
        </p:spPr>
        <p:txBody>
          <a:bodyPr wrap="square" rtlCol="0">
            <a:spAutoFit/>
          </a:bodyPr>
          <a:lstStyle/>
          <a:p>
            <a:pPr algn="ctr"/>
            <a:r>
              <a:rPr lang="tr-TR" sz="2400" b="1" dirty="0"/>
              <a:t>BİLİŞİM TEKNOLOJİLERİ ALANI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sp>
        <p:nvSpPr>
          <p:cNvPr id="2" name="Dikdörtgen 1">
            <a:extLst>
              <a:ext uri="{FF2B5EF4-FFF2-40B4-BE49-F238E27FC236}">
                <a16:creationId xmlns:a16="http://schemas.microsoft.com/office/drawing/2014/main" xmlns="" id="{85A9F535-83B5-4E2B-B0F7-E136E4A385C1}"/>
              </a:ext>
            </a:extLst>
          </p:cNvPr>
          <p:cNvSpPr/>
          <p:nvPr/>
        </p:nvSpPr>
        <p:spPr>
          <a:xfrm>
            <a:off x="632604" y="1774709"/>
            <a:ext cx="5315912" cy="369332"/>
          </a:xfrm>
          <a:prstGeom prst="rect">
            <a:avLst/>
          </a:prstGeom>
        </p:spPr>
        <p:txBody>
          <a:bodyPr wrap="square">
            <a:spAutoFit/>
          </a:bodyPr>
          <a:lstStyle/>
          <a:p>
            <a:r>
              <a:rPr lang="tr-TR" b="1" dirty="0"/>
              <a:t>BİLGİSAYAR TEKNİK SERVİSİ DALI</a:t>
            </a:r>
          </a:p>
        </p:txBody>
      </p:sp>
      <p:sp>
        <p:nvSpPr>
          <p:cNvPr id="4" name="Dikdörtgen 3">
            <a:extLst>
              <a:ext uri="{FF2B5EF4-FFF2-40B4-BE49-F238E27FC236}">
                <a16:creationId xmlns:a16="http://schemas.microsoft.com/office/drawing/2014/main" xmlns="" id="{A278DC71-EC72-47FB-8B88-B7A8653C3030}"/>
              </a:ext>
            </a:extLst>
          </p:cNvPr>
          <p:cNvSpPr/>
          <p:nvPr/>
        </p:nvSpPr>
        <p:spPr>
          <a:xfrm>
            <a:off x="632604" y="2177687"/>
            <a:ext cx="5482390" cy="738664"/>
          </a:xfrm>
          <a:prstGeom prst="rect">
            <a:avLst/>
          </a:prstGeom>
        </p:spPr>
        <p:txBody>
          <a:bodyPr wrap="square">
            <a:spAutoFit/>
          </a:bodyPr>
          <a:lstStyle/>
          <a:p>
            <a:r>
              <a:rPr lang="tr-TR" sz="1400" b="1" dirty="0"/>
              <a:t>BİLGİSAYAR TEKNİK SERVİS ELEMANI,</a:t>
            </a:r>
            <a:r>
              <a:rPr lang="tr-TR" sz="1400" dirty="0"/>
              <a:t> Bilgisayar sistemlerinin donanım ve yazılım kurulumu, bakım ve arıza giderme işlemleri ve bilgisayar ile kontrol edilebilen sistemler kurabilen nitelikli kişidir.</a:t>
            </a:r>
          </a:p>
        </p:txBody>
      </p:sp>
      <p:sp>
        <p:nvSpPr>
          <p:cNvPr id="8" name="Dikdörtgen 7">
            <a:extLst>
              <a:ext uri="{FF2B5EF4-FFF2-40B4-BE49-F238E27FC236}">
                <a16:creationId xmlns:a16="http://schemas.microsoft.com/office/drawing/2014/main" xmlns="" id="{2B5D702D-1FDF-4007-BED6-7915A78E624C}"/>
              </a:ext>
            </a:extLst>
          </p:cNvPr>
          <p:cNvSpPr/>
          <p:nvPr/>
        </p:nvSpPr>
        <p:spPr>
          <a:xfrm>
            <a:off x="632604" y="3215468"/>
            <a:ext cx="5896015" cy="2246769"/>
          </a:xfrm>
          <a:prstGeom prst="rect">
            <a:avLst/>
          </a:prstGeom>
        </p:spPr>
        <p:txBody>
          <a:bodyPr wrap="square">
            <a:spAutoFit/>
          </a:bodyPr>
          <a:lstStyle/>
          <a:p>
            <a:r>
              <a:rPr lang="tr-TR" sz="1400" b="1" dirty="0"/>
              <a:t>Görevleri</a:t>
            </a:r>
            <a:endParaRPr lang="tr-TR" sz="1400" dirty="0"/>
          </a:p>
          <a:p>
            <a:pPr marL="285750" lvl="0" indent="-285750">
              <a:buFont typeface="Arial" panose="020B0604020202020204" pitchFamily="34" charset="0"/>
              <a:buChar char="•"/>
            </a:pPr>
            <a:r>
              <a:rPr lang="tr-TR" sz="1400" dirty="0"/>
              <a:t>İş organizasyonu yapmak,</a:t>
            </a:r>
          </a:p>
          <a:p>
            <a:pPr marL="285750" lvl="0" indent="-285750">
              <a:buFont typeface="Arial" panose="020B0604020202020204" pitchFamily="34" charset="0"/>
              <a:buChar char="•"/>
            </a:pPr>
            <a:r>
              <a:rPr lang="tr-TR" sz="1400" dirty="0"/>
              <a:t>Analiz yapmak,</a:t>
            </a:r>
          </a:p>
          <a:p>
            <a:pPr marL="285750" lvl="0" indent="-285750">
              <a:buFont typeface="Arial" panose="020B0604020202020204" pitchFamily="34" charset="0"/>
              <a:buChar char="•"/>
            </a:pPr>
            <a:r>
              <a:rPr lang="tr-TR" sz="1400" dirty="0"/>
              <a:t>İhtiyaçları değerlendirmek,</a:t>
            </a:r>
          </a:p>
          <a:p>
            <a:pPr marL="285750" lvl="0" indent="-285750">
              <a:buFont typeface="Arial" panose="020B0604020202020204" pitchFamily="34" charset="0"/>
              <a:buChar char="•"/>
            </a:pPr>
            <a:r>
              <a:rPr lang="tr-TR" sz="1400" dirty="0"/>
              <a:t>Hataları tespit etmek,</a:t>
            </a:r>
          </a:p>
          <a:p>
            <a:pPr marL="285750" lvl="0" indent="-285750">
              <a:buFont typeface="Arial" panose="020B0604020202020204" pitchFamily="34" charset="0"/>
              <a:buChar char="•"/>
            </a:pPr>
            <a:r>
              <a:rPr lang="tr-TR" sz="1400" dirty="0"/>
              <a:t>Algoritma yapmak,</a:t>
            </a:r>
          </a:p>
          <a:p>
            <a:pPr marL="285750" lvl="0" indent="-285750">
              <a:buFont typeface="Arial" panose="020B0604020202020204" pitchFamily="34" charset="0"/>
              <a:buChar char="•"/>
            </a:pPr>
            <a:r>
              <a:rPr lang="tr-TR" sz="1400" dirty="0"/>
              <a:t>Arıza gidermek,</a:t>
            </a:r>
          </a:p>
          <a:p>
            <a:pPr marL="285750" lvl="0" indent="-285750">
              <a:buFont typeface="Arial" panose="020B0604020202020204" pitchFamily="34" charset="0"/>
              <a:buChar char="•"/>
            </a:pPr>
            <a:r>
              <a:rPr lang="tr-TR" sz="1400" dirty="0"/>
              <a:t>Elektronik devre tasarımı yapmak,</a:t>
            </a:r>
          </a:p>
          <a:p>
            <a:pPr marL="285750" lvl="0" indent="-285750">
              <a:buFont typeface="Arial" panose="020B0604020202020204" pitchFamily="34" charset="0"/>
              <a:buChar char="•"/>
            </a:pPr>
            <a:r>
              <a:rPr lang="tr-TR" sz="1400" dirty="0"/>
              <a:t>Elektronik devreyi gerçekleştirmek,</a:t>
            </a:r>
          </a:p>
          <a:p>
            <a:pPr marL="285750" lvl="0" indent="-285750">
              <a:buFont typeface="Arial" panose="020B0604020202020204" pitchFamily="34" charset="0"/>
              <a:buChar char="•"/>
            </a:pPr>
            <a:r>
              <a:rPr lang="tr-TR" sz="1400" dirty="0"/>
              <a:t>İhtiyaç olursa bilgisayar ile kontrol edilebilen projeler geliştirmek,</a:t>
            </a:r>
          </a:p>
        </p:txBody>
      </p:sp>
      <p:pic>
        <p:nvPicPr>
          <p:cNvPr id="1026" name="Picture 2" descr="http://www.makerteknoloji.com/upload/2016/11/roboti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8516" y="4551336"/>
            <a:ext cx="3036336" cy="1821802"/>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8516" y="1913249"/>
            <a:ext cx="6077005" cy="2305322"/>
          </a:xfrm>
          <a:prstGeom prst="rect">
            <a:avLst/>
          </a:prstGeom>
        </p:spPr>
      </p:pic>
      <p:pic>
        <p:nvPicPr>
          <p:cNvPr id="1028" name="Picture 4" descr="https://www.yenitirebolu.com/images/haberler/2017/10/istanbul_bilgisayar_teknik_servisi_h460_008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8970" y="4551335"/>
            <a:ext cx="2836551" cy="1722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30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sp>
        <p:nvSpPr>
          <p:cNvPr id="6" name="Metin kutusu 5">
            <a:extLst>
              <a:ext uri="{FF2B5EF4-FFF2-40B4-BE49-F238E27FC236}">
                <a16:creationId xmlns:a16="http://schemas.microsoft.com/office/drawing/2014/main" xmlns="" id="{FB3DCF49-2624-4353-9895-18DF990B1644}"/>
              </a:ext>
            </a:extLst>
          </p:cNvPr>
          <p:cNvSpPr txBox="1"/>
          <p:nvPr/>
        </p:nvSpPr>
        <p:spPr>
          <a:xfrm>
            <a:off x="2620564" y="1214463"/>
            <a:ext cx="6950872" cy="461665"/>
          </a:xfrm>
          <a:prstGeom prst="rect">
            <a:avLst/>
          </a:prstGeom>
          <a:noFill/>
        </p:spPr>
        <p:txBody>
          <a:bodyPr wrap="square" rtlCol="0">
            <a:spAutoFit/>
          </a:bodyPr>
          <a:lstStyle/>
          <a:p>
            <a:pPr algn="ctr"/>
            <a:r>
              <a:rPr lang="tr-TR" sz="2400" b="1" dirty="0"/>
              <a:t>BİLİŞİM TEKNOLOJİLERİ ALANI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sp>
        <p:nvSpPr>
          <p:cNvPr id="2" name="Dikdörtgen 1">
            <a:extLst>
              <a:ext uri="{FF2B5EF4-FFF2-40B4-BE49-F238E27FC236}">
                <a16:creationId xmlns:a16="http://schemas.microsoft.com/office/drawing/2014/main" xmlns="" id="{85A9F535-83B5-4E2B-B0F7-E136E4A385C1}"/>
              </a:ext>
            </a:extLst>
          </p:cNvPr>
          <p:cNvSpPr/>
          <p:nvPr/>
        </p:nvSpPr>
        <p:spPr>
          <a:xfrm>
            <a:off x="632604" y="1774709"/>
            <a:ext cx="5315912" cy="369332"/>
          </a:xfrm>
          <a:prstGeom prst="rect">
            <a:avLst/>
          </a:prstGeom>
        </p:spPr>
        <p:txBody>
          <a:bodyPr wrap="square">
            <a:spAutoFit/>
          </a:bodyPr>
          <a:lstStyle/>
          <a:p>
            <a:r>
              <a:rPr lang="tr-TR" b="1" dirty="0"/>
              <a:t>AĞ İŞLETMENLİĞİ DALI</a:t>
            </a:r>
          </a:p>
        </p:txBody>
      </p:sp>
      <p:sp>
        <p:nvSpPr>
          <p:cNvPr id="4" name="Dikdörtgen 3">
            <a:extLst>
              <a:ext uri="{FF2B5EF4-FFF2-40B4-BE49-F238E27FC236}">
                <a16:creationId xmlns:a16="http://schemas.microsoft.com/office/drawing/2014/main" xmlns="" id="{A278DC71-EC72-47FB-8B88-B7A8653C3030}"/>
              </a:ext>
            </a:extLst>
          </p:cNvPr>
          <p:cNvSpPr/>
          <p:nvPr/>
        </p:nvSpPr>
        <p:spPr>
          <a:xfrm>
            <a:off x="632604" y="2177687"/>
            <a:ext cx="5482390" cy="1004186"/>
          </a:xfrm>
          <a:prstGeom prst="rect">
            <a:avLst/>
          </a:prstGeom>
        </p:spPr>
        <p:txBody>
          <a:bodyPr wrap="square">
            <a:spAutoFit/>
          </a:bodyPr>
          <a:lstStyle/>
          <a:p>
            <a:pPr>
              <a:lnSpc>
                <a:spcPct val="107000"/>
              </a:lnSpc>
              <a:spcAft>
                <a:spcPts val="0"/>
              </a:spcAft>
            </a:pPr>
            <a:r>
              <a:rPr lang="tr-TR" sz="1400" b="1" dirty="0"/>
              <a:t>AĞ İŞLETMENİ,</a:t>
            </a:r>
            <a:r>
              <a:rPr lang="tr-TR" sz="1400" dirty="0"/>
              <a:t> </a:t>
            </a:r>
            <a:r>
              <a:rPr lang="tr-TR" sz="1400" dirty="0">
                <a:solidFill>
                  <a:srgbClr val="000000"/>
                </a:solidFill>
                <a:ea typeface="Arial" panose="020B0604020202020204" pitchFamily="34" charset="0"/>
              </a:rPr>
              <a:t>Bilgisayar sistemlerinin donanım ve yazılım kurulumu, ağ sistemlerinin kurulumu, yönetimi ve ağ ortamı üzerinde yaşanabilecek sorunlar, çözüm yolları ve geniş ağ sistemleri yönetimine sahip nitelikli kişidir.</a:t>
            </a:r>
            <a:endParaRPr lang="tr-TR" sz="1400" dirty="0">
              <a:ea typeface="Calibri" panose="020F0502020204030204" pitchFamily="34" charset="0"/>
            </a:endParaRPr>
          </a:p>
        </p:txBody>
      </p:sp>
      <p:sp>
        <p:nvSpPr>
          <p:cNvPr id="8" name="Dikdörtgen 7">
            <a:extLst>
              <a:ext uri="{FF2B5EF4-FFF2-40B4-BE49-F238E27FC236}">
                <a16:creationId xmlns:a16="http://schemas.microsoft.com/office/drawing/2014/main" xmlns="" id="{2B5D702D-1FDF-4007-BED6-7915A78E624C}"/>
              </a:ext>
            </a:extLst>
          </p:cNvPr>
          <p:cNvSpPr/>
          <p:nvPr/>
        </p:nvSpPr>
        <p:spPr>
          <a:xfrm>
            <a:off x="632604" y="3429000"/>
            <a:ext cx="5896015" cy="2402966"/>
          </a:xfrm>
          <a:prstGeom prst="rect">
            <a:avLst/>
          </a:prstGeom>
        </p:spPr>
        <p:txBody>
          <a:bodyPr wrap="square">
            <a:spAutoFit/>
          </a:bodyPr>
          <a:lstStyle/>
          <a:p>
            <a:r>
              <a:rPr lang="tr-TR" sz="1600" b="1" dirty="0"/>
              <a:t>Görevleri</a:t>
            </a:r>
            <a:endParaRPr lang="tr-TR" sz="1600" dirty="0"/>
          </a:p>
          <a:p>
            <a:pPr marL="342900" lvl="0" indent="-342900">
              <a:lnSpc>
                <a:spcPct val="107000"/>
              </a:lnSpc>
              <a:spcAft>
                <a:spcPts val="0"/>
              </a:spcAft>
              <a:buClr>
                <a:srgbClr val="000000"/>
              </a:buClr>
              <a:buSzPts val="1000"/>
              <a:buFont typeface="Arial" panose="020B0604020202020204" pitchFamily="34" charset="0"/>
              <a:buChar char="●"/>
            </a:pPr>
            <a:r>
              <a:rPr lang="tr-TR" sz="1400" dirty="0">
                <a:solidFill>
                  <a:srgbClr val="000000"/>
                </a:solidFill>
                <a:ea typeface="Arial" panose="020B0604020202020204" pitchFamily="34" charset="0"/>
                <a:cs typeface="Noto Sans Symbols"/>
              </a:rPr>
              <a:t>İş organizasyonu yapmak,</a:t>
            </a:r>
            <a:endParaRPr lang="tr-TR" sz="1400" dirty="0">
              <a:ea typeface="Noto Sans Symbols"/>
              <a:cs typeface="Noto Sans Symbols"/>
            </a:endParaRPr>
          </a:p>
          <a:p>
            <a:pPr marL="342900" lvl="0" indent="-342900">
              <a:lnSpc>
                <a:spcPct val="107000"/>
              </a:lnSpc>
              <a:spcAft>
                <a:spcPts val="0"/>
              </a:spcAft>
              <a:buClr>
                <a:srgbClr val="000000"/>
              </a:buClr>
              <a:buSzPts val="1000"/>
              <a:buFont typeface="Arial" panose="020B0604020202020204" pitchFamily="34" charset="0"/>
              <a:buChar char="●"/>
            </a:pPr>
            <a:r>
              <a:rPr lang="tr-TR" sz="1400" dirty="0">
                <a:solidFill>
                  <a:srgbClr val="000000"/>
                </a:solidFill>
                <a:ea typeface="Arial" panose="020B0604020202020204" pitchFamily="34" charset="0"/>
                <a:cs typeface="Noto Sans Symbols"/>
              </a:rPr>
              <a:t>Analiz yapmak,</a:t>
            </a:r>
            <a:endParaRPr lang="tr-TR" sz="1400" dirty="0">
              <a:ea typeface="Noto Sans Symbols"/>
              <a:cs typeface="Noto Sans Symbols"/>
            </a:endParaRPr>
          </a:p>
          <a:p>
            <a:pPr marL="342900" lvl="0" indent="-342900">
              <a:lnSpc>
                <a:spcPct val="107000"/>
              </a:lnSpc>
              <a:spcAft>
                <a:spcPts val="0"/>
              </a:spcAft>
              <a:buClr>
                <a:srgbClr val="000000"/>
              </a:buClr>
              <a:buSzPts val="1000"/>
              <a:buFont typeface="Arial" panose="020B0604020202020204" pitchFamily="34" charset="0"/>
              <a:buChar char="●"/>
            </a:pPr>
            <a:r>
              <a:rPr lang="tr-TR" sz="1400" dirty="0">
                <a:solidFill>
                  <a:srgbClr val="000000"/>
                </a:solidFill>
                <a:ea typeface="Arial" panose="020B0604020202020204" pitchFamily="34" charset="0"/>
                <a:cs typeface="Noto Sans Symbols"/>
              </a:rPr>
              <a:t>Algoritma yapmak,</a:t>
            </a:r>
            <a:endParaRPr lang="tr-TR" sz="1400" dirty="0">
              <a:ea typeface="Noto Sans Symbols"/>
              <a:cs typeface="Noto Sans Symbols"/>
            </a:endParaRPr>
          </a:p>
          <a:p>
            <a:pPr marL="342900" lvl="0" indent="-342900">
              <a:lnSpc>
                <a:spcPct val="107000"/>
              </a:lnSpc>
              <a:spcAft>
                <a:spcPts val="0"/>
              </a:spcAft>
              <a:buClr>
                <a:srgbClr val="000000"/>
              </a:buClr>
              <a:buSzPts val="1000"/>
              <a:buFont typeface="Arial" panose="020B0604020202020204" pitchFamily="34" charset="0"/>
              <a:buChar char="●"/>
            </a:pPr>
            <a:r>
              <a:rPr lang="tr-TR" sz="1400" dirty="0">
                <a:solidFill>
                  <a:srgbClr val="000000"/>
                </a:solidFill>
                <a:ea typeface="Arial" panose="020B0604020202020204" pitchFamily="34" charset="0"/>
                <a:cs typeface="Noto Sans Symbols"/>
              </a:rPr>
              <a:t>Ağ kurulacak ortamı (ağın altyapısını) oluşturmak,</a:t>
            </a:r>
            <a:endParaRPr lang="tr-TR" sz="1400" dirty="0">
              <a:ea typeface="Noto Sans Symbols"/>
              <a:cs typeface="Noto Sans Symbols"/>
            </a:endParaRPr>
          </a:p>
          <a:p>
            <a:pPr marL="342900" lvl="0" indent="-342900">
              <a:lnSpc>
                <a:spcPct val="107000"/>
              </a:lnSpc>
              <a:spcAft>
                <a:spcPts val="0"/>
              </a:spcAft>
              <a:buClr>
                <a:srgbClr val="000000"/>
              </a:buClr>
              <a:buSzPts val="1000"/>
              <a:buFont typeface="Arial" panose="020B0604020202020204" pitchFamily="34" charset="0"/>
              <a:buChar char="●"/>
            </a:pPr>
            <a:r>
              <a:rPr lang="tr-TR" sz="1400" dirty="0">
                <a:solidFill>
                  <a:srgbClr val="000000"/>
                </a:solidFill>
                <a:ea typeface="Arial" panose="020B0604020202020204" pitchFamily="34" charset="0"/>
                <a:cs typeface="Noto Sans Symbols"/>
              </a:rPr>
              <a:t>Oluşturulan ortama fiziksel olarak bilgisayar ağı kurmak,</a:t>
            </a:r>
            <a:endParaRPr lang="tr-TR" sz="1400" dirty="0">
              <a:ea typeface="Noto Sans Symbols"/>
              <a:cs typeface="Noto Sans Symbols"/>
            </a:endParaRPr>
          </a:p>
          <a:p>
            <a:pPr marL="342900" lvl="0" indent="-342900">
              <a:lnSpc>
                <a:spcPct val="107000"/>
              </a:lnSpc>
              <a:spcAft>
                <a:spcPts val="0"/>
              </a:spcAft>
              <a:buClr>
                <a:srgbClr val="000000"/>
              </a:buClr>
              <a:buSzPts val="1000"/>
              <a:buFont typeface="Arial" panose="020B0604020202020204" pitchFamily="34" charset="0"/>
              <a:buChar char="●"/>
            </a:pPr>
            <a:r>
              <a:rPr lang="tr-TR" sz="1400" dirty="0">
                <a:solidFill>
                  <a:srgbClr val="000000"/>
                </a:solidFill>
                <a:ea typeface="Arial" panose="020B0604020202020204" pitchFamily="34" charset="0"/>
                <a:cs typeface="Noto Sans Symbols"/>
              </a:rPr>
              <a:t>Geniş ağ sistemleri için yönlendirme yapmak,</a:t>
            </a:r>
            <a:endParaRPr lang="tr-TR" sz="1400" dirty="0">
              <a:ea typeface="Noto Sans Symbols"/>
              <a:cs typeface="Noto Sans Symbols"/>
            </a:endParaRPr>
          </a:p>
          <a:p>
            <a:pPr marL="342900" lvl="0" indent="-342900">
              <a:lnSpc>
                <a:spcPct val="107000"/>
              </a:lnSpc>
              <a:spcAft>
                <a:spcPts val="0"/>
              </a:spcAft>
              <a:buClr>
                <a:srgbClr val="000000"/>
              </a:buClr>
              <a:buSzPts val="1000"/>
              <a:buFont typeface="Arial" panose="020B0604020202020204" pitchFamily="34" charset="0"/>
              <a:buChar char="●"/>
            </a:pPr>
            <a:r>
              <a:rPr lang="tr-TR" sz="1400" dirty="0">
                <a:solidFill>
                  <a:srgbClr val="000000"/>
                </a:solidFill>
                <a:ea typeface="Arial" panose="020B0604020202020204" pitchFamily="34" charset="0"/>
                <a:cs typeface="Noto Sans Symbols"/>
              </a:rPr>
              <a:t>Bilgisayar ağını yönetecek sunucu işletim sistemini kurmak,</a:t>
            </a:r>
            <a:endParaRPr lang="tr-TR" sz="1400" dirty="0">
              <a:ea typeface="Noto Sans Symbols"/>
              <a:cs typeface="Noto Sans Symbols"/>
            </a:endParaRPr>
          </a:p>
          <a:p>
            <a:pPr marL="342900" lvl="0" indent="-342900">
              <a:lnSpc>
                <a:spcPct val="107000"/>
              </a:lnSpc>
              <a:spcAft>
                <a:spcPts val="0"/>
              </a:spcAft>
              <a:buClr>
                <a:srgbClr val="000000"/>
              </a:buClr>
              <a:buSzPts val="1000"/>
              <a:buFont typeface="Arial" panose="020B0604020202020204" pitchFamily="34" charset="0"/>
              <a:buChar char="●"/>
            </a:pPr>
            <a:r>
              <a:rPr lang="tr-TR" sz="1400" dirty="0">
                <a:solidFill>
                  <a:srgbClr val="000000"/>
                </a:solidFill>
                <a:ea typeface="Arial" panose="020B0604020202020204" pitchFamily="34" charset="0"/>
                <a:cs typeface="Noto Sans Symbols"/>
              </a:rPr>
              <a:t>Sunucuyu ağdaki bilgisayarların yöneticisi olarak tespit etmek,</a:t>
            </a:r>
            <a:endParaRPr lang="tr-TR" sz="1400" dirty="0">
              <a:ea typeface="Noto Sans Symbols"/>
              <a:cs typeface="Noto Sans Symbols"/>
            </a:endParaRPr>
          </a:p>
          <a:p>
            <a:pPr marL="342900" lvl="0" indent="-342900">
              <a:lnSpc>
                <a:spcPct val="107000"/>
              </a:lnSpc>
              <a:spcAft>
                <a:spcPts val="0"/>
              </a:spcAft>
              <a:buClr>
                <a:srgbClr val="000000"/>
              </a:buClr>
              <a:buSzPts val="1000"/>
              <a:buFont typeface="Arial" panose="020B0604020202020204" pitchFamily="34" charset="0"/>
              <a:buChar char="●"/>
            </a:pPr>
            <a:r>
              <a:rPr lang="tr-TR" sz="1400" dirty="0">
                <a:solidFill>
                  <a:srgbClr val="000000"/>
                </a:solidFill>
                <a:ea typeface="Arial" panose="020B0604020202020204" pitchFamily="34" charset="0"/>
                <a:cs typeface="Noto Sans Symbols"/>
              </a:rPr>
              <a:t>Ağ ortamında oluşabilecek fiziksel ve </a:t>
            </a:r>
            <a:r>
              <a:rPr lang="tr-TR" sz="1400" dirty="0" err="1">
                <a:solidFill>
                  <a:srgbClr val="000000"/>
                </a:solidFill>
                <a:ea typeface="Arial" panose="020B0604020202020204" pitchFamily="34" charset="0"/>
                <a:cs typeface="Noto Sans Symbols"/>
              </a:rPr>
              <a:t>yazılımsal</a:t>
            </a:r>
            <a:r>
              <a:rPr lang="tr-TR" sz="1400" dirty="0">
                <a:solidFill>
                  <a:srgbClr val="000000"/>
                </a:solidFill>
                <a:ea typeface="Arial" panose="020B0604020202020204" pitchFamily="34" charset="0"/>
                <a:cs typeface="Noto Sans Symbols"/>
              </a:rPr>
              <a:t> sorunları gidermek,</a:t>
            </a:r>
            <a:endParaRPr lang="tr-TR" sz="1400" dirty="0">
              <a:ea typeface="Noto Sans Symbols"/>
              <a:cs typeface="Noto Sans Symbols"/>
            </a:endParaRPr>
          </a:p>
        </p:txBody>
      </p:sp>
      <p:pic>
        <p:nvPicPr>
          <p:cNvPr id="2050" name="Picture 2" descr="https://www.sahingokhan.com/wp-content/uploads/2018/05/a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232" y="4384408"/>
            <a:ext cx="2730788" cy="1994527"/>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3232" y="1762756"/>
            <a:ext cx="5473988" cy="2373410"/>
          </a:xfrm>
          <a:prstGeom prst="rect">
            <a:avLst/>
          </a:prstGeom>
        </p:spPr>
      </p:pic>
      <p:pic>
        <p:nvPicPr>
          <p:cNvPr id="2052" name="Picture 4" descr="Ağ sistemler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82786" y="4386640"/>
            <a:ext cx="2374434" cy="1992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21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sp>
        <p:nvSpPr>
          <p:cNvPr id="9" name="Metin kutusu 8">
            <a:extLst>
              <a:ext uri="{FF2B5EF4-FFF2-40B4-BE49-F238E27FC236}">
                <a16:creationId xmlns:a16="http://schemas.microsoft.com/office/drawing/2014/main" xmlns="" id="{236B9ED7-5C6E-459F-ADAD-1DDC204CAD6F}"/>
              </a:ext>
            </a:extLst>
          </p:cNvPr>
          <p:cNvSpPr txBox="1"/>
          <p:nvPr/>
        </p:nvSpPr>
        <p:spPr>
          <a:xfrm>
            <a:off x="6863659" y="1077986"/>
            <a:ext cx="5278928" cy="3693319"/>
          </a:xfrm>
          <a:prstGeom prst="rect">
            <a:avLst/>
          </a:prstGeom>
          <a:noFill/>
        </p:spPr>
        <p:txBody>
          <a:bodyPr wrap="square" rtlCol="0">
            <a:spAutoFit/>
          </a:bodyPr>
          <a:lstStyle/>
          <a:p>
            <a:pPr algn="just"/>
            <a:r>
              <a:rPr lang="tr-TR" dirty="0"/>
              <a:t>	Okulumuz 1981-1982 eğitim öğretim yılında 26,180 m</a:t>
            </a:r>
            <a:r>
              <a:rPr lang="tr-TR" baseline="30000" dirty="0"/>
              <a:t>2</a:t>
            </a:r>
            <a:r>
              <a:rPr lang="tr-TR" dirty="0"/>
              <a:t> alan üstünde  İkinci Endüstri Meslek Lisesi olarak açılmıştır. Okulumuzun adı 1989-1990 eğitim öğretim yılında Atatürk  Anadolu Teknik ,Teknik ve Endüstri Meslek Lisesi olarak , 2014-2015 eğitim öğretim yılında ise Atatürk Mesleki ve Teknik Anadolu Lisesi olarak  değiştirilmiştir.</a:t>
            </a:r>
          </a:p>
          <a:p>
            <a:pPr algn="just"/>
            <a:r>
              <a:rPr lang="tr-TR" dirty="0"/>
              <a:t> </a:t>
            </a:r>
            <a:r>
              <a:rPr lang="tr-TR" dirty="0" smtClean="0"/>
              <a:t>        Okulumuzda </a:t>
            </a:r>
            <a:r>
              <a:rPr lang="tr-TR" dirty="0"/>
              <a:t>Anadolu Meslek </a:t>
            </a:r>
            <a:r>
              <a:rPr lang="tr-TR" dirty="0" smtClean="0"/>
              <a:t>Programı, Anadolu  </a:t>
            </a:r>
            <a:r>
              <a:rPr lang="tr-TR" dirty="0"/>
              <a:t>Teknik Programı ve Mesleki Açık Öğretim Programları </a:t>
            </a:r>
            <a:r>
              <a:rPr lang="tr-TR" dirty="0" smtClean="0"/>
              <a:t>açık olup,03/03/2020 </a:t>
            </a:r>
            <a:r>
              <a:rPr lang="tr-TR" dirty="0"/>
              <a:t>tarihinden itibaren </a:t>
            </a:r>
            <a:r>
              <a:rPr lang="tr-TR" dirty="0" smtClean="0"/>
              <a:t>                   Okul </a:t>
            </a:r>
            <a:r>
              <a:rPr lang="tr-TR" dirty="0"/>
              <a:t>Müdürlüğü görevini </a:t>
            </a:r>
            <a:r>
              <a:rPr lang="tr-TR" dirty="0" smtClean="0"/>
              <a:t>Mehmet Ali DEVECİ yürütmektedir</a:t>
            </a:r>
            <a:r>
              <a:rPr lang="tr-TR" dirty="0"/>
              <a:t>.</a:t>
            </a:r>
          </a:p>
          <a:p>
            <a:endParaRPr lang="tr-TR" dirty="0"/>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pic>
        <p:nvPicPr>
          <p:cNvPr id="17" name="Resim 16">
            <a:extLst>
              <a:ext uri="{FF2B5EF4-FFF2-40B4-BE49-F238E27FC236}">
                <a16:creationId xmlns:a16="http://schemas.microsoft.com/office/drawing/2014/main" xmlns="" id="{B7E9DFFF-1174-485A-9724-3AAF5F8F1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1444" y="4599640"/>
            <a:ext cx="589550" cy="589550"/>
          </a:xfrm>
          <a:prstGeom prst="rect">
            <a:avLst/>
          </a:prstGeom>
        </p:spPr>
      </p:pic>
      <p:pic>
        <p:nvPicPr>
          <p:cNvPr id="20" name="Resim 19">
            <a:extLst>
              <a:ext uri="{FF2B5EF4-FFF2-40B4-BE49-F238E27FC236}">
                <a16:creationId xmlns:a16="http://schemas.microsoft.com/office/drawing/2014/main" xmlns="" id="{98DD8037-9517-4828-AEA8-49B854FD2D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720" y="4573191"/>
            <a:ext cx="633397" cy="657787"/>
          </a:xfrm>
          <a:prstGeom prst="rect">
            <a:avLst/>
          </a:prstGeom>
        </p:spPr>
      </p:pic>
      <p:sp>
        <p:nvSpPr>
          <p:cNvPr id="21" name="Metin kutusu 20">
            <a:extLst>
              <a:ext uri="{FF2B5EF4-FFF2-40B4-BE49-F238E27FC236}">
                <a16:creationId xmlns:a16="http://schemas.microsoft.com/office/drawing/2014/main" xmlns="" id="{5B004F8A-65DE-455C-9B5F-FFB09C0C6697}"/>
              </a:ext>
            </a:extLst>
          </p:cNvPr>
          <p:cNvSpPr txBox="1"/>
          <p:nvPr/>
        </p:nvSpPr>
        <p:spPr>
          <a:xfrm>
            <a:off x="1617117" y="4740527"/>
            <a:ext cx="1785810" cy="369332"/>
          </a:xfrm>
          <a:prstGeom prst="rect">
            <a:avLst/>
          </a:prstGeom>
          <a:noFill/>
        </p:spPr>
        <p:txBody>
          <a:bodyPr wrap="none" rtlCol="0">
            <a:spAutoFit/>
          </a:bodyPr>
          <a:lstStyle/>
          <a:p>
            <a:r>
              <a:rPr lang="tr-TR" dirty="0"/>
              <a:t>Derslik Sayısı : 59</a:t>
            </a:r>
          </a:p>
        </p:txBody>
      </p:sp>
      <p:sp>
        <p:nvSpPr>
          <p:cNvPr id="22" name="Metin kutusu 21">
            <a:extLst>
              <a:ext uri="{FF2B5EF4-FFF2-40B4-BE49-F238E27FC236}">
                <a16:creationId xmlns:a16="http://schemas.microsoft.com/office/drawing/2014/main" xmlns="" id="{5CE07576-9B11-4DC9-9539-30E5F57DDFEB}"/>
              </a:ext>
            </a:extLst>
          </p:cNvPr>
          <p:cNvSpPr txBox="1"/>
          <p:nvPr/>
        </p:nvSpPr>
        <p:spPr>
          <a:xfrm>
            <a:off x="4562020" y="4718219"/>
            <a:ext cx="2272866" cy="369332"/>
          </a:xfrm>
          <a:prstGeom prst="rect">
            <a:avLst/>
          </a:prstGeom>
          <a:noFill/>
        </p:spPr>
        <p:txBody>
          <a:bodyPr wrap="none" rtlCol="0">
            <a:spAutoFit/>
          </a:bodyPr>
          <a:lstStyle/>
          <a:p>
            <a:r>
              <a:rPr lang="tr-TR" dirty="0"/>
              <a:t>Öğretmen Sayısı : </a:t>
            </a:r>
            <a:r>
              <a:rPr lang="tr-TR" dirty="0" smtClean="0"/>
              <a:t>150 </a:t>
            </a:r>
            <a:endParaRPr lang="tr-TR" dirty="0"/>
          </a:p>
        </p:txBody>
      </p:sp>
      <p:pic>
        <p:nvPicPr>
          <p:cNvPr id="24" name="Resim 23">
            <a:extLst>
              <a:ext uri="{FF2B5EF4-FFF2-40B4-BE49-F238E27FC236}">
                <a16:creationId xmlns:a16="http://schemas.microsoft.com/office/drawing/2014/main" xmlns="" id="{2D6A101F-A982-49B0-AF34-4E3E474BCC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327" y="5518966"/>
            <a:ext cx="657787" cy="657787"/>
          </a:xfrm>
          <a:prstGeom prst="rect">
            <a:avLst/>
          </a:prstGeom>
        </p:spPr>
      </p:pic>
      <p:sp>
        <p:nvSpPr>
          <p:cNvPr id="25" name="Metin kutusu 24">
            <a:extLst>
              <a:ext uri="{FF2B5EF4-FFF2-40B4-BE49-F238E27FC236}">
                <a16:creationId xmlns:a16="http://schemas.microsoft.com/office/drawing/2014/main" xmlns="" id="{81D059EC-B434-48D5-BAC4-D1276EEE7A21}"/>
              </a:ext>
            </a:extLst>
          </p:cNvPr>
          <p:cNvSpPr txBox="1"/>
          <p:nvPr/>
        </p:nvSpPr>
        <p:spPr>
          <a:xfrm>
            <a:off x="1592126" y="5719770"/>
            <a:ext cx="1942263" cy="369332"/>
          </a:xfrm>
          <a:prstGeom prst="rect">
            <a:avLst/>
          </a:prstGeom>
          <a:noFill/>
        </p:spPr>
        <p:txBody>
          <a:bodyPr wrap="none" rtlCol="0">
            <a:spAutoFit/>
          </a:bodyPr>
          <a:lstStyle/>
          <a:p>
            <a:r>
              <a:rPr lang="tr-TR" dirty="0"/>
              <a:t>Öğrenci Sayısı </a:t>
            </a:r>
            <a:r>
              <a:rPr lang="tr-TR" dirty="0" smtClean="0"/>
              <a:t>:959</a:t>
            </a:r>
            <a:endParaRPr lang="tr-TR" dirty="0"/>
          </a:p>
        </p:txBody>
      </p:sp>
      <p:pic>
        <p:nvPicPr>
          <p:cNvPr id="27" name="Resim 26">
            <a:extLst>
              <a:ext uri="{FF2B5EF4-FFF2-40B4-BE49-F238E27FC236}">
                <a16:creationId xmlns:a16="http://schemas.microsoft.com/office/drawing/2014/main" xmlns="" id="{2D68ACB6-11E1-47E3-A0E1-EBFBFD204D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51444" y="5440231"/>
            <a:ext cx="694734" cy="694734"/>
          </a:xfrm>
          <a:prstGeom prst="rect">
            <a:avLst/>
          </a:prstGeom>
        </p:spPr>
      </p:pic>
      <p:sp>
        <p:nvSpPr>
          <p:cNvPr id="28" name="Metin kutusu 27">
            <a:extLst>
              <a:ext uri="{FF2B5EF4-FFF2-40B4-BE49-F238E27FC236}">
                <a16:creationId xmlns:a16="http://schemas.microsoft.com/office/drawing/2014/main" xmlns="" id="{3A76D023-1677-4561-981A-E9AB5CAE951F}"/>
              </a:ext>
            </a:extLst>
          </p:cNvPr>
          <p:cNvSpPr txBox="1"/>
          <p:nvPr/>
        </p:nvSpPr>
        <p:spPr>
          <a:xfrm>
            <a:off x="4646178" y="5621405"/>
            <a:ext cx="2188708" cy="369332"/>
          </a:xfrm>
          <a:prstGeom prst="rect">
            <a:avLst/>
          </a:prstGeom>
          <a:noFill/>
        </p:spPr>
        <p:txBody>
          <a:bodyPr wrap="square" rtlCol="0">
            <a:spAutoFit/>
          </a:bodyPr>
          <a:lstStyle/>
          <a:p>
            <a:r>
              <a:rPr lang="tr-TR" dirty="0"/>
              <a:t>Personel Sayısı: </a:t>
            </a:r>
            <a:r>
              <a:rPr lang="tr-TR" dirty="0" smtClean="0"/>
              <a:t>13 </a:t>
            </a:r>
            <a:endParaRPr lang="tr-TR" dirty="0"/>
          </a:p>
        </p:txBody>
      </p:sp>
      <p:pic>
        <p:nvPicPr>
          <p:cNvPr id="2" name="Resim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129" y="1242652"/>
            <a:ext cx="6402773" cy="3028907"/>
          </a:xfrm>
          <a:prstGeom prst="rect">
            <a:avLst/>
          </a:prstGeom>
        </p:spPr>
      </p:pic>
    </p:spTree>
    <p:extLst>
      <p:ext uri="{BB962C8B-B14F-4D97-AF65-F5344CB8AC3E}">
        <p14:creationId xmlns:p14="http://schemas.microsoft.com/office/powerpoint/2010/main" val="150891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sp>
        <p:nvSpPr>
          <p:cNvPr id="6" name="Metin kutusu 5">
            <a:extLst>
              <a:ext uri="{FF2B5EF4-FFF2-40B4-BE49-F238E27FC236}">
                <a16:creationId xmlns:a16="http://schemas.microsoft.com/office/drawing/2014/main" xmlns="" id="{FB3DCF49-2624-4353-9895-18DF990B1644}"/>
              </a:ext>
            </a:extLst>
          </p:cNvPr>
          <p:cNvSpPr txBox="1"/>
          <p:nvPr/>
        </p:nvSpPr>
        <p:spPr>
          <a:xfrm>
            <a:off x="2620564" y="1214463"/>
            <a:ext cx="6950872" cy="461665"/>
          </a:xfrm>
          <a:prstGeom prst="rect">
            <a:avLst/>
          </a:prstGeom>
          <a:noFill/>
        </p:spPr>
        <p:txBody>
          <a:bodyPr wrap="square" rtlCol="0">
            <a:spAutoFit/>
          </a:bodyPr>
          <a:lstStyle/>
          <a:p>
            <a:pPr algn="ctr"/>
            <a:r>
              <a:rPr lang="tr-TR" sz="2400" b="1" dirty="0"/>
              <a:t>BİLİŞİM TEKNOLOJİLERİ ALANI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sp>
        <p:nvSpPr>
          <p:cNvPr id="2" name="Dikdörtgen 1">
            <a:extLst>
              <a:ext uri="{FF2B5EF4-FFF2-40B4-BE49-F238E27FC236}">
                <a16:creationId xmlns:a16="http://schemas.microsoft.com/office/drawing/2014/main" xmlns="" id="{85A9F535-83B5-4E2B-B0F7-E136E4A385C1}"/>
              </a:ext>
            </a:extLst>
          </p:cNvPr>
          <p:cNvSpPr/>
          <p:nvPr/>
        </p:nvSpPr>
        <p:spPr>
          <a:xfrm>
            <a:off x="632604" y="1774709"/>
            <a:ext cx="5315912" cy="369332"/>
          </a:xfrm>
          <a:prstGeom prst="rect">
            <a:avLst/>
          </a:prstGeom>
        </p:spPr>
        <p:txBody>
          <a:bodyPr wrap="square">
            <a:spAutoFit/>
          </a:bodyPr>
          <a:lstStyle/>
          <a:p>
            <a:r>
              <a:rPr lang="tr-TR" b="1" dirty="0"/>
              <a:t>VERİ TABANI PROGRAMCILIĞI DALI</a:t>
            </a:r>
          </a:p>
        </p:txBody>
      </p:sp>
      <p:sp>
        <p:nvSpPr>
          <p:cNvPr id="4" name="Dikdörtgen 3">
            <a:extLst>
              <a:ext uri="{FF2B5EF4-FFF2-40B4-BE49-F238E27FC236}">
                <a16:creationId xmlns:a16="http://schemas.microsoft.com/office/drawing/2014/main" xmlns="" id="{A278DC71-EC72-47FB-8B88-B7A8653C3030}"/>
              </a:ext>
            </a:extLst>
          </p:cNvPr>
          <p:cNvSpPr/>
          <p:nvPr/>
        </p:nvSpPr>
        <p:spPr>
          <a:xfrm>
            <a:off x="632604" y="2177687"/>
            <a:ext cx="5482390" cy="1004186"/>
          </a:xfrm>
          <a:prstGeom prst="rect">
            <a:avLst/>
          </a:prstGeom>
        </p:spPr>
        <p:txBody>
          <a:bodyPr wrap="square">
            <a:spAutoFit/>
          </a:bodyPr>
          <a:lstStyle/>
          <a:p>
            <a:pPr>
              <a:lnSpc>
                <a:spcPct val="107000"/>
              </a:lnSpc>
              <a:spcAft>
                <a:spcPts val="0"/>
              </a:spcAft>
            </a:pPr>
            <a:r>
              <a:rPr lang="tr-TR" sz="1400" b="1" dirty="0"/>
              <a:t>VERİ TABANI PROGRAMCISI,</a:t>
            </a:r>
            <a:r>
              <a:rPr lang="tr-TR" sz="1400" dirty="0"/>
              <a:t> Bilgisayar sistemlerinin donanım ve yazılım kurulumu, veri tabanı ve programlama dilinin kurulumu, veri tabanının oluşturulması ve yönetimi,  yazılım geliştirme, hata giderme, bakım yapabilen ve yedek alabilen nitelikli kişidir</a:t>
            </a:r>
            <a:endParaRPr lang="tr-TR" sz="1400" dirty="0">
              <a:ea typeface="Calibri" panose="020F0502020204030204" pitchFamily="34" charset="0"/>
            </a:endParaRPr>
          </a:p>
        </p:txBody>
      </p:sp>
      <p:sp>
        <p:nvSpPr>
          <p:cNvPr id="8" name="Dikdörtgen 7">
            <a:extLst>
              <a:ext uri="{FF2B5EF4-FFF2-40B4-BE49-F238E27FC236}">
                <a16:creationId xmlns:a16="http://schemas.microsoft.com/office/drawing/2014/main" xmlns="" id="{2B5D702D-1FDF-4007-BED6-7915A78E624C}"/>
              </a:ext>
            </a:extLst>
          </p:cNvPr>
          <p:cNvSpPr/>
          <p:nvPr/>
        </p:nvSpPr>
        <p:spPr>
          <a:xfrm>
            <a:off x="632604" y="3429000"/>
            <a:ext cx="5896015" cy="2277547"/>
          </a:xfrm>
          <a:prstGeom prst="rect">
            <a:avLst/>
          </a:prstGeom>
        </p:spPr>
        <p:txBody>
          <a:bodyPr wrap="square">
            <a:spAutoFit/>
          </a:bodyPr>
          <a:lstStyle/>
          <a:p>
            <a:r>
              <a:rPr lang="tr-TR" sz="1600" b="1" dirty="0"/>
              <a:t>Görevleri</a:t>
            </a:r>
            <a:endParaRPr lang="tr-TR" sz="1600" dirty="0"/>
          </a:p>
          <a:p>
            <a:pPr marL="285750" lvl="0" indent="-285750">
              <a:buFont typeface="Arial" panose="020B0604020202020204" pitchFamily="34" charset="0"/>
              <a:buChar char="•"/>
            </a:pPr>
            <a:r>
              <a:rPr lang="tr-TR" sz="1400" dirty="0"/>
              <a:t>İş organizasyonu yapmak,</a:t>
            </a:r>
          </a:p>
          <a:p>
            <a:pPr marL="285750" lvl="0" indent="-285750">
              <a:buFont typeface="Arial" panose="020B0604020202020204" pitchFamily="34" charset="0"/>
              <a:buChar char="•"/>
            </a:pPr>
            <a:r>
              <a:rPr lang="tr-TR" sz="1400" dirty="0"/>
              <a:t>Analiz yapmak,</a:t>
            </a:r>
          </a:p>
          <a:p>
            <a:pPr marL="285750" lvl="0" indent="-285750">
              <a:buFont typeface="Arial" panose="020B0604020202020204" pitchFamily="34" charset="0"/>
              <a:buChar char="•"/>
            </a:pPr>
            <a:r>
              <a:rPr lang="tr-TR" sz="1400" dirty="0"/>
              <a:t>İhtiyaçları değerlendirmek,</a:t>
            </a:r>
          </a:p>
          <a:p>
            <a:pPr marL="285750" lvl="0" indent="-285750">
              <a:buFont typeface="Arial" panose="020B0604020202020204" pitchFamily="34" charset="0"/>
              <a:buChar char="•"/>
            </a:pPr>
            <a:r>
              <a:rPr lang="tr-TR" sz="1400" dirty="0"/>
              <a:t>Algoritma yapmak,</a:t>
            </a:r>
          </a:p>
          <a:p>
            <a:pPr marL="285750" lvl="0" indent="-285750">
              <a:buFont typeface="Arial" panose="020B0604020202020204" pitchFamily="34" charset="0"/>
              <a:buChar char="•"/>
            </a:pPr>
            <a:r>
              <a:rPr lang="tr-TR" sz="1400" dirty="0"/>
              <a:t>Veri tabanına ait tabloları tasarlamak,</a:t>
            </a:r>
          </a:p>
          <a:p>
            <a:pPr marL="285750" lvl="0" indent="-285750">
              <a:buFont typeface="Arial" panose="020B0604020202020204" pitchFamily="34" charset="0"/>
              <a:buChar char="•"/>
            </a:pPr>
            <a:r>
              <a:rPr lang="tr-TR" sz="1400" dirty="0"/>
              <a:t>Veri tabanına ait tabloları program üzerinde oluşturmak,</a:t>
            </a:r>
          </a:p>
          <a:p>
            <a:pPr marL="285750" lvl="0" indent="-285750">
              <a:buFont typeface="Arial" panose="020B0604020202020204" pitchFamily="34" charset="0"/>
              <a:buChar char="•"/>
            </a:pPr>
            <a:r>
              <a:rPr lang="tr-TR" sz="1400" dirty="0"/>
              <a:t>Veri tabanına ait </a:t>
            </a:r>
            <a:r>
              <a:rPr lang="tr-TR" sz="1400" dirty="0" err="1"/>
              <a:t>arayüz</a:t>
            </a:r>
            <a:r>
              <a:rPr lang="tr-TR" sz="1400" dirty="0"/>
              <a:t> ortamını geliştirmek,</a:t>
            </a:r>
          </a:p>
          <a:p>
            <a:pPr marL="285750" lvl="0" indent="-285750">
              <a:buFont typeface="Arial" panose="020B0604020202020204" pitchFamily="34" charset="0"/>
              <a:buChar char="•"/>
            </a:pPr>
            <a:r>
              <a:rPr lang="tr-TR" sz="1400" dirty="0"/>
              <a:t>Tamamlanan projenin testini gerçekleştirmek,</a:t>
            </a:r>
          </a:p>
          <a:p>
            <a:pPr marL="285750" indent="-285750">
              <a:buFont typeface="Arial" panose="020B0604020202020204" pitchFamily="34" charset="0"/>
              <a:buChar char="•"/>
            </a:pPr>
            <a:r>
              <a:rPr lang="tr-TR" sz="1400" dirty="0"/>
              <a:t>Mesleki gelişime ilişkin faaliyetleri yürütmektir</a:t>
            </a:r>
            <a:endParaRPr lang="tr-TR" sz="1400" dirty="0">
              <a:ea typeface="Noto Sans Symbols"/>
              <a:cs typeface="Noto Sans Symbols"/>
            </a:endParaRPr>
          </a:p>
        </p:txBody>
      </p:sp>
      <p:pic>
        <p:nvPicPr>
          <p:cNvPr id="3076" name="Picture 4" descr="Veritabanı Programcılığı Dalı | Kodcu Her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0" y="4687619"/>
            <a:ext cx="2848015" cy="18110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eb Programcılığı | E-Sertifik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4993" y="4687619"/>
            <a:ext cx="2879105" cy="1811086"/>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4993" y="1882857"/>
            <a:ext cx="5877022" cy="2524251"/>
          </a:xfrm>
          <a:prstGeom prst="rect">
            <a:avLst/>
          </a:prstGeom>
        </p:spPr>
      </p:pic>
    </p:spTree>
    <p:extLst>
      <p:ext uri="{BB962C8B-B14F-4D97-AF65-F5344CB8AC3E}">
        <p14:creationId xmlns:p14="http://schemas.microsoft.com/office/powerpoint/2010/main" val="119417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sp>
        <p:nvSpPr>
          <p:cNvPr id="6" name="Metin kutusu 5">
            <a:extLst>
              <a:ext uri="{FF2B5EF4-FFF2-40B4-BE49-F238E27FC236}">
                <a16:creationId xmlns:a16="http://schemas.microsoft.com/office/drawing/2014/main" xmlns="" id="{FB3DCF49-2624-4353-9895-18DF990B1644}"/>
              </a:ext>
            </a:extLst>
          </p:cNvPr>
          <p:cNvSpPr txBox="1"/>
          <p:nvPr/>
        </p:nvSpPr>
        <p:spPr>
          <a:xfrm>
            <a:off x="2620564" y="1214463"/>
            <a:ext cx="6950872" cy="461665"/>
          </a:xfrm>
          <a:prstGeom prst="rect">
            <a:avLst/>
          </a:prstGeom>
          <a:noFill/>
        </p:spPr>
        <p:txBody>
          <a:bodyPr wrap="square" rtlCol="0">
            <a:spAutoFit/>
          </a:bodyPr>
          <a:lstStyle/>
          <a:p>
            <a:pPr algn="ctr"/>
            <a:r>
              <a:rPr lang="tr-TR" sz="2400" b="1" dirty="0"/>
              <a:t>BİLİŞİM TEKNOLOJİLERİ ALANI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sp>
        <p:nvSpPr>
          <p:cNvPr id="2" name="Dikdörtgen 1">
            <a:extLst>
              <a:ext uri="{FF2B5EF4-FFF2-40B4-BE49-F238E27FC236}">
                <a16:creationId xmlns:a16="http://schemas.microsoft.com/office/drawing/2014/main" xmlns="" id="{85A9F535-83B5-4E2B-B0F7-E136E4A385C1}"/>
              </a:ext>
            </a:extLst>
          </p:cNvPr>
          <p:cNvSpPr/>
          <p:nvPr/>
        </p:nvSpPr>
        <p:spPr>
          <a:xfrm>
            <a:off x="632604" y="1774709"/>
            <a:ext cx="5315912" cy="369332"/>
          </a:xfrm>
          <a:prstGeom prst="rect">
            <a:avLst/>
          </a:prstGeom>
        </p:spPr>
        <p:txBody>
          <a:bodyPr wrap="square">
            <a:spAutoFit/>
          </a:bodyPr>
          <a:lstStyle/>
          <a:p>
            <a:r>
              <a:rPr lang="tr-TR" b="1" dirty="0"/>
              <a:t>WEB PROGRAMCILIĞI DALI</a:t>
            </a:r>
          </a:p>
        </p:txBody>
      </p:sp>
      <p:sp>
        <p:nvSpPr>
          <p:cNvPr id="4" name="Dikdörtgen 3">
            <a:extLst>
              <a:ext uri="{FF2B5EF4-FFF2-40B4-BE49-F238E27FC236}">
                <a16:creationId xmlns:a16="http://schemas.microsoft.com/office/drawing/2014/main" xmlns="" id="{A278DC71-EC72-47FB-8B88-B7A8653C3030}"/>
              </a:ext>
            </a:extLst>
          </p:cNvPr>
          <p:cNvSpPr/>
          <p:nvPr/>
        </p:nvSpPr>
        <p:spPr>
          <a:xfrm>
            <a:off x="632604" y="2177687"/>
            <a:ext cx="5482390" cy="773673"/>
          </a:xfrm>
          <a:prstGeom prst="rect">
            <a:avLst/>
          </a:prstGeom>
        </p:spPr>
        <p:txBody>
          <a:bodyPr wrap="square">
            <a:spAutoFit/>
          </a:bodyPr>
          <a:lstStyle/>
          <a:p>
            <a:pPr>
              <a:lnSpc>
                <a:spcPct val="107000"/>
              </a:lnSpc>
              <a:spcAft>
                <a:spcPts val="0"/>
              </a:spcAft>
            </a:pPr>
            <a:r>
              <a:rPr lang="tr-TR" sz="1400" b="1" dirty="0"/>
              <a:t>WEB PROGRAMCISI,</a:t>
            </a:r>
            <a:r>
              <a:rPr lang="tr-TR" sz="1400" dirty="0"/>
              <a:t> Bilgisayar sistemlerinin donanım ve yazılım olarak kurulumu bilgilerinin yanında, web sayfası tasarımına ve programlama dilleri yardımıyla etkileşimli web uygulamaları hazırlayan nitelikli kişidir</a:t>
            </a:r>
            <a:endParaRPr lang="tr-TR" sz="1400" dirty="0">
              <a:ea typeface="Calibri" panose="020F0502020204030204" pitchFamily="34" charset="0"/>
            </a:endParaRPr>
          </a:p>
        </p:txBody>
      </p:sp>
      <p:sp>
        <p:nvSpPr>
          <p:cNvPr id="8" name="Dikdörtgen 7">
            <a:extLst>
              <a:ext uri="{FF2B5EF4-FFF2-40B4-BE49-F238E27FC236}">
                <a16:creationId xmlns:a16="http://schemas.microsoft.com/office/drawing/2014/main" xmlns="" id="{2B5D702D-1FDF-4007-BED6-7915A78E624C}"/>
              </a:ext>
            </a:extLst>
          </p:cNvPr>
          <p:cNvSpPr/>
          <p:nvPr/>
        </p:nvSpPr>
        <p:spPr>
          <a:xfrm>
            <a:off x="632604" y="3429000"/>
            <a:ext cx="5896015" cy="1815882"/>
          </a:xfrm>
          <a:prstGeom prst="rect">
            <a:avLst/>
          </a:prstGeom>
        </p:spPr>
        <p:txBody>
          <a:bodyPr wrap="square">
            <a:spAutoFit/>
          </a:bodyPr>
          <a:lstStyle/>
          <a:p>
            <a:r>
              <a:rPr lang="tr-TR" sz="1400" b="1" dirty="0"/>
              <a:t>Görevleri</a:t>
            </a:r>
            <a:endParaRPr lang="tr-TR" sz="1400" dirty="0"/>
          </a:p>
          <a:p>
            <a:pPr marL="285750" lvl="0" indent="-285750">
              <a:buFont typeface="Arial" panose="020B0604020202020204" pitchFamily="34" charset="0"/>
              <a:buChar char="•"/>
            </a:pPr>
            <a:r>
              <a:rPr lang="tr-TR" sz="1400" dirty="0"/>
              <a:t>İş organizasyonu yapmak,</a:t>
            </a:r>
          </a:p>
          <a:p>
            <a:pPr marL="285750" lvl="0" indent="-285750">
              <a:buFont typeface="Arial" panose="020B0604020202020204" pitchFamily="34" charset="0"/>
              <a:buChar char="•"/>
            </a:pPr>
            <a:r>
              <a:rPr lang="tr-TR" sz="1400" dirty="0"/>
              <a:t>Analiz yapmak,</a:t>
            </a:r>
          </a:p>
          <a:p>
            <a:pPr marL="285750" lvl="0" indent="-285750">
              <a:buFont typeface="Arial" panose="020B0604020202020204" pitchFamily="34" charset="0"/>
              <a:buChar char="•"/>
            </a:pPr>
            <a:r>
              <a:rPr lang="tr-TR" sz="1400" dirty="0"/>
              <a:t>İhtiyaçları değerlendirmek,</a:t>
            </a:r>
          </a:p>
          <a:p>
            <a:pPr marL="285750" lvl="0" indent="-285750">
              <a:buFont typeface="Arial" panose="020B0604020202020204" pitchFamily="34" charset="0"/>
              <a:buChar char="•"/>
            </a:pPr>
            <a:r>
              <a:rPr lang="tr-TR" sz="1400" dirty="0"/>
              <a:t>Algoritma yapmak,</a:t>
            </a:r>
          </a:p>
          <a:p>
            <a:pPr marL="285750" lvl="0" indent="-285750">
              <a:buFont typeface="Arial" panose="020B0604020202020204" pitchFamily="34" charset="0"/>
              <a:buChar char="•"/>
            </a:pPr>
            <a:r>
              <a:rPr lang="tr-TR" sz="1400" dirty="0"/>
              <a:t>Web sitesinin görsel tasarımını yapmak,</a:t>
            </a:r>
          </a:p>
          <a:p>
            <a:pPr marL="285750" lvl="0" indent="-285750">
              <a:buFont typeface="Arial" panose="020B0604020202020204" pitchFamily="34" charset="0"/>
              <a:buChar char="•"/>
            </a:pPr>
            <a:r>
              <a:rPr lang="tr-TR" sz="1400" dirty="0"/>
              <a:t>Tasarlanan sitenin yerel yayınını yaparak test etmek,</a:t>
            </a:r>
          </a:p>
          <a:p>
            <a:pPr marL="285750" indent="-285750">
              <a:buFont typeface="Arial" panose="020B0604020202020204" pitchFamily="34" charset="0"/>
              <a:buChar char="•"/>
            </a:pPr>
            <a:r>
              <a:rPr lang="tr-TR" sz="1400" dirty="0"/>
              <a:t>Mesleki gelişime ilişkin faaliyetleri yürütmektir</a:t>
            </a:r>
            <a:endParaRPr lang="tr-TR" sz="1400" dirty="0">
              <a:ea typeface="Noto Sans Symbols"/>
              <a:cs typeface="Noto Sans Symbols"/>
            </a:endParaRPr>
          </a:p>
        </p:txBody>
      </p:sp>
      <p:pic>
        <p:nvPicPr>
          <p:cNvPr id="4098" name="Picture 2" descr="İlgili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8516" y="4700290"/>
            <a:ext cx="2865700" cy="18295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lgili resi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1679" y="4672448"/>
            <a:ext cx="2865423" cy="1983186"/>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8516" y="1982133"/>
            <a:ext cx="5998645" cy="2544897"/>
          </a:xfrm>
          <a:prstGeom prst="rect">
            <a:avLst/>
          </a:prstGeom>
        </p:spPr>
      </p:pic>
    </p:spTree>
    <p:extLst>
      <p:ext uri="{BB962C8B-B14F-4D97-AF65-F5344CB8AC3E}">
        <p14:creationId xmlns:p14="http://schemas.microsoft.com/office/powerpoint/2010/main" val="287415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sp>
        <p:nvSpPr>
          <p:cNvPr id="6" name="Metin kutusu 5">
            <a:extLst>
              <a:ext uri="{FF2B5EF4-FFF2-40B4-BE49-F238E27FC236}">
                <a16:creationId xmlns:a16="http://schemas.microsoft.com/office/drawing/2014/main" xmlns="" id="{FB3DCF49-2624-4353-9895-18DF990B1644}"/>
              </a:ext>
            </a:extLst>
          </p:cNvPr>
          <p:cNvSpPr txBox="1"/>
          <p:nvPr/>
        </p:nvSpPr>
        <p:spPr>
          <a:xfrm>
            <a:off x="2620564" y="1214463"/>
            <a:ext cx="6950872" cy="461665"/>
          </a:xfrm>
          <a:prstGeom prst="rect">
            <a:avLst/>
          </a:prstGeom>
          <a:noFill/>
        </p:spPr>
        <p:txBody>
          <a:bodyPr wrap="square" rtlCol="0">
            <a:spAutoFit/>
          </a:bodyPr>
          <a:lstStyle/>
          <a:p>
            <a:pPr algn="ctr"/>
            <a:r>
              <a:rPr lang="tr-TR" sz="2400" b="1" dirty="0"/>
              <a:t>TESİSAT TEKNOLOJİSİ VE İKLİMLENDİRME ALANI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sp>
        <p:nvSpPr>
          <p:cNvPr id="2" name="Dikdörtgen 1">
            <a:extLst>
              <a:ext uri="{FF2B5EF4-FFF2-40B4-BE49-F238E27FC236}">
                <a16:creationId xmlns:a16="http://schemas.microsoft.com/office/drawing/2014/main" xmlns="" id="{85A9F535-83B5-4E2B-B0F7-E136E4A385C1}"/>
              </a:ext>
            </a:extLst>
          </p:cNvPr>
          <p:cNvSpPr/>
          <p:nvPr/>
        </p:nvSpPr>
        <p:spPr>
          <a:xfrm>
            <a:off x="632604" y="1774709"/>
            <a:ext cx="5315912" cy="369332"/>
          </a:xfrm>
          <a:prstGeom prst="rect">
            <a:avLst/>
          </a:prstGeom>
        </p:spPr>
        <p:txBody>
          <a:bodyPr wrap="square">
            <a:spAutoFit/>
          </a:bodyPr>
          <a:lstStyle/>
          <a:p>
            <a:r>
              <a:rPr lang="tr-TR" b="1" dirty="0"/>
              <a:t>YAPI TESİSAT SİSTEMLERİ DALI</a:t>
            </a:r>
          </a:p>
        </p:txBody>
      </p:sp>
      <p:sp>
        <p:nvSpPr>
          <p:cNvPr id="4" name="Dikdörtgen 3">
            <a:extLst>
              <a:ext uri="{FF2B5EF4-FFF2-40B4-BE49-F238E27FC236}">
                <a16:creationId xmlns:a16="http://schemas.microsoft.com/office/drawing/2014/main" xmlns="" id="{A278DC71-EC72-47FB-8B88-B7A8653C3030}"/>
              </a:ext>
            </a:extLst>
          </p:cNvPr>
          <p:cNvSpPr/>
          <p:nvPr/>
        </p:nvSpPr>
        <p:spPr>
          <a:xfrm>
            <a:off x="632604" y="2177687"/>
            <a:ext cx="5482390" cy="767133"/>
          </a:xfrm>
          <a:prstGeom prst="rect">
            <a:avLst/>
          </a:prstGeom>
        </p:spPr>
        <p:txBody>
          <a:bodyPr wrap="square">
            <a:spAutoFit/>
          </a:bodyPr>
          <a:lstStyle/>
          <a:p>
            <a:pPr>
              <a:lnSpc>
                <a:spcPct val="107000"/>
              </a:lnSpc>
              <a:spcAft>
                <a:spcPts val="0"/>
              </a:spcAft>
            </a:pPr>
            <a:r>
              <a:rPr lang="tr-TR" sz="1400" b="1" dirty="0">
                <a:ea typeface="Times New Roman" panose="02020603050405020304" pitchFamily="18" charset="0"/>
                <a:cs typeface="Arial" pitchFamily="34" charset="0"/>
              </a:rPr>
              <a:t>Amacı</a:t>
            </a:r>
            <a:r>
              <a:rPr lang="tr-TR" sz="1400" dirty="0">
                <a:ea typeface="Times New Roman" panose="02020603050405020304" pitchFamily="18" charset="0"/>
                <a:cs typeface="Arial" pitchFamily="34" charset="0"/>
              </a:rPr>
              <a:t>: Tesisat teknolojisi ve iklimlendirme alanında ısıtma, gaz yakıcı cihazlar (bakım-onarım), sıhhi tesisat mesleğinin yeterliklerine sahip meslek elemanları yetiştirmek amaçlanmaktadır</a:t>
            </a:r>
            <a:endParaRPr lang="tr-TR" sz="1400" b="1" dirty="0">
              <a:solidFill>
                <a:srgbClr val="FF0000"/>
              </a:solidFill>
              <a:cs typeface="Arial" pitchFamily="34" charset="0"/>
            </a:endParaRPr>
          </a:p>
        </p:txBody>
      </p:sp>
      <p:sp>
        <p:nvSpPr>
          <p:cNvPr id="8" name="Dikdörtgen 7">
            <a:extLst>
              <a:ext uri="{FF2B5EF4-FFF2-40B4-BE49-F238E27FC236}">
                <a16:creationId xmlns:a16="http://schemas.microsoft.com/office/drawing/2014/main" xmlns="" id="{2B5D702D-1FDF-4007-BED6-7915A78E624C}"/>
              </a:ext>
            </a:extLst>
          </p:cNvPr>
          <p:cNvSpPr/>
          <p:nvPr/>
        </p:nvSpPr>
        <p:spPr>
          <a:xfrm>
            <a:off x="632604" y="3429000"/>
            <a:ext cx="6121879" cy="2752998"/>
          </a:xfrm>
          <a:prstGeom prst="rect">
            <a:avLst/>
          </a:prstGeom>
        </p:spPr>
        <p:txBody>
          <a:bodyPr wrap="square">
            <a:spAutoFit/>
          </a:bodyPr>
          <a:lstStyle/>
          <a:p>
            <a:r>
              <a:rPr lang="tr-TR" sz="1400" b="1" dirty="0"/>
              <a:t>Görevleri</a:t>
            </a:r>
            <a:endParaRPr lang="tr-TR" sz="1400" dirty="0"/>
          </a:p>
          <a:p>
            <a:pPr marL="285750" lvl="0" indent="-285750">
              <a:buFont typeface="Arial" panose="020B0604020202020204" pitchFamily="34" charset="0"/>
              <a:buChar char="•"/>
            </a:pPr>
            <a:r>
              <a:rPr lang="tr-TR" sz="1400" dirty="0"/>
              <a:t>Çelik, bakır, plastik boruları montaja hazırlamak ve monte etmek</a:t>
            </a:r>
          </a:p>
          <a:p>
            <a:pPr marL="285750" lvl="0" indent="-285750">
              <a:buFont typeface="Arial" panose="020B0604020202020204" pitchFamily="34" charset="0"/>
              <a:buChar char="•"/>
            </a:pPr>
            <a:r>
              <a:rPr lang="tr-TR" sz="1400" dirty="0"/>
              <a:t> </a:t>
            </a:r>
            <a:r>
              <a:rPr lang="tr-TR" sz="1400" dirty="0" err="1"/>
              <a:t>Oksi</a:t>
            </a:r>
            <a:r>
              <a:rPr lang="tr-TR" sz="1400" dirty="0"/>
              <a:t>-asetilen ve elektrik ark kaynağı ile boru kaynağı yapmak</a:t>
            </a:r>
          </a:p>
          <a:p>
            <a:pPr marL="285750" lvl="0" indent="-285750">
              <a:buFont typeface="Arial" panose="020B0604020202020204" pitchFamily="34" charset="0"/>
              <a:buChar char="•"/>
            </a:pPr>
            <a:r>
              <a:rPr lang="tr-TR" sz="1400" dirty="0"/>
              <a:t> Kat kaloriferi tesisatı ve ısıtıcı montajını yapmak,</a:t>
            </a:r>
          </a:p>
          <a:p>
            <a:pPr marL="285750" lvl="0" indent="-285750">
              <a:buFont typeface="Arial" panose="020B0604020202020204" pitchFamily="34" charset="0"/>
              <a:buChar char="•"/>
            </a:pPr>
            <a:r>
              <a:rPr lang="tr-TR" sz="1400" dirty="0"/>
              <a:t> Kazan dairesi tesisatını çekmek</a:t>
            </a:r>
          </a:p>
          <a:p>
            <a:pPr marL="285750" lvl="0" indent="-285750">
              <a:buFont typeface="Arial" panose="020B0604020202020204" pitchFamily="34" charset="0"/>
              <a:buChar char="•"/>
            </a:pPr>
            <a:r>
              <a:rPr lang="tr-TR" sz="1400" dirty="0"/>
              <a:t> Boyler, </a:t>
            </a:r>
            <a:r>
              <a:rPr lang="tr-TR" sz="1400" dirty="0" err="1"/>
              <a:t>eşanjör</a:t>
            </a:r>
            <a:r>
              <a:rPr lang="tr-TR" sz="1400" dirty="0"/>
              <a:t> kolektör bağlantılarını yapmak</a:t>
            </a:r>
          </a:p>
          <a:p>
            <a:pPr marL="285750" indent="-285750">
              <a:lnSpc>
                <a:spcPct val="107000"/>
              </a:lnSpc>
              <a:spcAft>
                <a:spcPts val="0"/>
              </a:spcAft>
              <a:buFont typeface="Arial" panose="020B0604020202020204" pitchFamily="34" charset="0"/>
              <a:buChar char="•"/>
            </a:pPr>
            <a:r>
              <a:rPr lang="tr-TR" sz="1400" dirty="0"/>
              <a:t>Doğalgaz kolon hattını, daire içi boruları döşemek</a:t>
            </a:r>
          </a:p>
          <a:p>
            <a:pPr marL="285750" indent="-285750">
              <a:lnSpc>
                <a:spcPct val="107000"/>
              </a:lnSpc>
              <a:spcAft>
                <a:spcPts val="0"/>
              </a:spcAft>
              <a:buFont typeface="Arial" panose="020B0604020202020204" pitchFamily="34" charset="0"/>
              <a:buChar char="•"/>
            </a:pPr>
            <a:r>
              <a:rPr lang="tr-TR" sz="1400" dirty="0"/>
              <a:t> Sayaç ve yakıcı cihazların montajını yapmak</a:t>
            </a:r>
          </a:p>
          <a:p>
            <a:pPr marL="285750" indent="-285750">
              <a:lnSpc>
                <a:spcPct val="107000"/>
              </a:lnSpc>
              <a:spcAft>
                <a:spcPts val="0"/>
              </a:spcAft>
              <a:buFont typeface="Arial" panose="020B0604020202020204" pitchFamily="34" charset="0"/>
              <a:buChar char="•"/>
            </a:pPr>
            <a:r>
              <a:rPr lang="tr-TR" sz="1400" dirty="0"/>
              <a:t> Doğalgaz projesini okumak, uygulamak ve yardımcı elemanlara uygulatmak</a:t>
            </a:r>
          </a:p>
          <a:p>
            <a:pPr marL="285750" indent="-285750">
              <a:lnSpc>
                <a:spcPct val="107000"/>
              </a:lnSpc>
              <a:spcAft>
                <a:spcPts val="0"/>
              </a:spcAft>
              <a:buFont typeface="Arial" panose="020B0604020202020204" pitchFamily="34" charset="0"/>
              <a:buChar char="•"/>
            </a:pPr>
            <a:r>
              <a:rPr lang="tr-TR" sz="1400" dirty="0"/>
              <a:t> Boru ve ara elemanların </a:t>
            </a:r>
            <a:r>
              <a:rPr lang="tr-TR" sz="1400" dirty="0" err="1"/>
              <a:t>flanşlı</a:t>
            </a:r>
            <a:r>
              <a:rPr lang="tr-TR" sz="1400" dirty="0"/>
              <a:t> birleştirmesini yapmak</a:t>
            </a:r>
          </a:p>
          <a:p>
            <a:pPr marL="285750" indent="-285750">
              <a:lnSpc>
                <a:spcPct val="107000"/>
              </a:lnSpc>
              <a:spcAft>
                <a:spcPts val="0"/>
              </a:spcAft>
              <a:buFont typeface="Arial" panose="020B0604020202020204" pitchFamily="34" charset="0"/>
              <a:buChar char="•"/>
            </a:pPr>
            <a:r>
              <a:rPr lang="tr-TR" sz="1400" dirty="0"/>
              <a:t> Devir daim (sirkülasyon) pompası tanımak ve değiştirmek</a:t>
            </a:r>
          </a:p>
          <a:p>
            <a:pPr marL="285750" lvl="0" indent="-285750">
              <a:buFont typeface="Arial" panose="020B0604020202020204" pitchFamily="34" charset="0"/>
              <a:buChar char="•"/>
            </a:pPr>
            <a:endParaRPr lang="tr-TR" sz="1400" dirty="0"/>
          </a:p>
        </p:txBody>
      </p:sp>
      <p:pic>
        <p:nvPicPr>
          <p:cNvPr id="5" name="Resim 4">
            <a:extLst>
              <a:ext uri="{FF2B5EF4-FFF2-40B4-BE49-F238E27FC236}">
                <a16:creationId xmlns:a16="http://schemas.microsoft.com/office/drawing/2014/main" xmlns="" id="{473641F5-FD03-4607-95CE-1577A5D9D240}"/>
              </a:ext>
            </a:extLst>
          </p:cNvPr>
          <p:cNvPicPr>
            <a:picLocks noChangeAspect="1"/>
          </p:cNvPicPr>
          <p:nvPr/>
        </p:nvPicPr>
        <p:blipFill>
          <a:blip r:embed="rId4"/>
          <a:stretch>
            <a:fillRect/>
          </a:stretch>
        </p:blipFill>
        <p:spPr>
          <a:xfrm>
            <a:off x="7401713" y="1676128"/>
            <a:ext cx="4339446" cy="4883324"/>
          </a:xfrm>
          <a:prstGeom prst="rect">
            <a:avLst/>
          </a:prstGeom>
        </p:spPr>
      </p:pic>
    </p:spTree>
    <p:extLst>
      <p:ext uri="{BB962C8B-B14F-4D97-AF65-F5344CB8AC3E}">
        <p14:creationId xmlns:p14="http://schemas.microsoft.com/office/powerpoint/2010/main" val="386439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sp>
        <p:nvSpPr>
          <p:cNvPr id="6" name="Metin kutusu 5">
            <a:extLst>
              <a:ext uri="{FF2B5EF4-FFF2-40B4-BE49-F238E27FC236}">
                <a16:creationId xmlns:a16="http://schemas.microsoft.com/office/drawing/2014/main" xmlns="" id="{FB3DCF49-2624-4353-9895-18DF990B1644}"/>
              </a:ext>
            </a:extLst>
          </p:cNvPr>
          <p:cNvSpPr txBox="1"/>
          <p:nvPr/>
        </p:nvSpPr>
        <p:spPr>
          <a:xfrm>
            <a:off x="2620564" y="1214463"/>
            <a:ext cx="6950872" cy="461665"/>
          </a:xfrm>
          <a:prstGeom prst="rect">
            <a:avLst/>
          </a:prstGeom>
          <a:noFill/>
        </p:spPr>
        <p:txBody>
          <a:bodyPr wrap="square" rtlCol="0">
            <a:spAutoFit/>
          </a:bodyPr>
          <a:lstStyle/>
          <a:p>
            <a:pPr algn="ctr"/>
            <a:r>
              <a:rPr lang="tr-TR" sz="2400" b="1" dirty="0"/>
              <a:t>TESİSAT TEKNOLOJİSİ VE İKLİMLENDİRME ALANI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sp>
        <p:nvSpPr>
          <p:cNvPr id="2" name="Dikdörtgen 1">
            <a:extLst>
              <a:ext uri="{FF2B5EF4-FFF2-40B4-BE49-F238E27FC236}">
                <a16:creationId xmlns:a16="http://schemas.microsoft.com/office/drawing/2014/main" xmlns="" id="{85A9F535-83B5-4E2B-B0F7-E136E4A385C1}"/>
              </a:ext>
            </a:extLst>
          </p:cNvPr>
          <p:cNvSpPr/>
          <p:nvPr/>
        </p:nvSpPr>
        <p:spPr>
          <a:xfrm>
            <a:off x="632604" y="1774709"/>
            <a:ext cx="5315912" cy="369332"/>
          </a:xfrm>
          <a:prstGeom prst="rect">
            <a:avLst/>
          </a:prstGeom>
        </p:spPr>
        <p:txBody>
          <a:bodyPr wrap="square">
            <a:spAutoFit/>
          </a:bodyPr>
          <a:lstStyle/>
          <a:p>
            <a:r>
              <a:rPr lang="tr-TR" b="1" dirty="0"/>
              <a:t>SOĞUTMA SİSTEMLERİ  DALI</a:t>
            </a:r>
          </a:p>
        </p:txBody>
      </p:sp>
      <p:sp>
        <p:nvSpPr>
          <p:cNvPr id="4" name="Dikdörtgen 3">
            <a:extLst>
              <a:ext uri="{FF2B5EF4-FFF2-40B4-BE49-F238E27FC236}">
                <a16:creationId xmlns:a16="http://schemas.microsoft.com/office/drawing/2014/main" xmlns="" id="{A278DC71-EC72-47FB-8B88-B7A8653C3030}"/>
              </a:ext>
            </a:extLst>
          </p:cNvPr>
          <p:cNvSpPr/>
          <p:nvPr/>
        </p:nvSpPr>
        <p:spPr>
          <a:xfrm>
            <a:off x="632604" y="2242622"/>
            <a:ext cx="5463396" cy="997645"/>
          </a:xfrm>
          <a:prstGeom prst="rect">
            <a:avLst/>
          </a:prstGeom>
        </p:spPr>
        <p:txBody>
          <a:bodyPr wrap="square">
            <a:spAutoFit/>
          </a:bodyPr>
          <a:lstStyle/>
          <a:p>
            <a:pPr>
              <a:lnSpc>
                <a:spcPct val="107000"/>
              </a:lnSpc>
              <a:spcAft>
                <a:spcPts val="0"/>
              </a:spcAft>
            </a:pPr>
            <a:r>
              <a:rPr lang="tr-TR" sz="1400" b="1" dirty="0">
                <a:ea typeface="Times New Roman" panose="02020603050405020304" pitchFamily="18" charset="0"/>
                <a:cs typeface="Arial" pitchFamily="34" charset="0"/>
              </a:rPr>
              <a:t>Amacı</a:t>
            </a:r>
            <a:r>
              <a:rPr lang="tr-TR" sz="1400" dirty="0">
                <a:ea typeface="Times New Roman" panose="02020603050405020304" pitchFamily="18" charset="0"/>
                <a:cs typeface="Arial" pitchFamily="34" charset="0"/>
              </a:rPr>
              <a:t>: Soğuk hava depoları, reyon soğutma, endüstriyel makine üretimi, proses soğutma sistemleri, derin soğutma, frigorifik araç soğutması konularında bilgili, montaj, </a:t>
            </a:r>
            <a:r>
              <a:rPr lang="tr-TR" sz="1400" dirty="0" err="1">
                <a:ea typeface="Times New Roman" panose="02020603050405020304" pitchFamily="18" charset="0"/>
                <a:cs typeface="Arial" pitchFamily="34" charset="0"/>
              </a:rPr>
              <a:t>demontaj</a:t>
            </a:r>
            <a:r>
              <a:rPr lang="tr-TR" sz="1400" dirty="0">
                <a:ea typeface="Times New Roman" panose="02020603050405020304" pitchFamily="18" charset="0"/>
                <a:cs typeface="Arial" pitchFamily="34" charset="0"/>
              </a:rPr>
              <a:t> bakım ve onarım işlerinin yapma bilgi ve becerisine sahip kişiler yetiştirmektir.</a:t>
            </a:r>
          </a:p>
        </p:txBody>
      </p:sp>
      <p:sp>
        <p:nvSpPr>
          <p:cNvPr id="8" name="Dikdörtgen 7">
            <a:extLst>
              <a:ext uri="{FF2B5EF4-FFF2-40B4-BE49-F238E27FC236}">
                <a16:creationId xmlns:a16="http://schemas.microsoft.com/office/drawing/2014/main" xmlns="" id="{2B5D702D-1FDF-4007-BED6-7915A78E624C}"/>
              </a:ext>
            </a:extLst>
          </p:cNvPr>
          <p:cNvSpPr/>
          <p:nvPr/>
        </p:nvSpPr>
        <p:spPr>
          <a:xfrm>
            <a:off x="632604" y="3429000"/>
            <a:ext cx="6121879" cy="2462213"/>
          </a:xfrm>
          <a:prstGeom prst="rect">
            <a:avLst/>
          </a:prstGeom>
        </p:spPr>
        <p:txBody>
          <a:bodyPr wrap="square">
            <a:spAutoFit/>
          </a:bodyPr>
          <a:lstStyle/>
          <a:p>
            <a:r>
              <a:rPr lang="tr-TR" sz="1400" b="1" dirty="0"/>
              <a:t>Görevleri</a:t>
            </a:r>
            <a:endParaRPr lang="tr-TR" sz="1400" dirty="0"/>
          </a:p>
          <a:p>
            <a:pPr marL="285750" lvl="0" indent="-285750">
              <a:buFont typeface="Arial" panose="020B0604020202020204" pitchFamily="34" charset="0"/>
              <a:buChar char="•"/>
            </a:pPr>
            <a:r>
              <a:rPr lang="tr-TR" sz="1400" dirty="0"/>
              <a:t>Ev ve ticari tip soğutma cihazlarının imalatını yapan fabrikalarda</a:t>
            </a:r>
          </a:p>
          <a:p>
            <a:pPr marL="285750" lvl="0" indent="-285750">
              <a:buFont typeface="Arial" panose="020B0604020202020204" pitchFamily="34" charset="0"/>
              <a:buChar char="•"/>
            </a:pPr>
            <a:r>
              <a:rPr lang="tr-TR" sz="1400" dirty="0"/>
              <a:t>Özel soğutucu imalatı yapan işletmelerde</a:t>
            </a:r>
          </a:p>
          <a:p>
            <a:pPr marL="285750" lvl="0" indent="-285750">
              <a:buFont typeface="Arial" panose="020B0604020202020204" pitchFamily="34" charset="0"/>
              <a:buChar char="•"/>
            </a:pPr>
            <a:r>
              <a:rPr lang="tr-TR" sz="1400" dirty="0"/>
              <a:t>Soğutma cihazlarına servis veren işletmelerde</a:t>
            </a:r>
          </a:p>
          <a:p>
            <a:pPr marL="285750" lvl="0" indent="-285750">
              <a:buFont typeface="Arial" panose="020B0604020202020204" pitchFamily="34" charset="0"/>
              <a:buChar char="•"/>
            </a:pPr>
            <a:r>
              <a:rPr lang="tr-TR" sz="1400" dirty="0"/>
              <a:t>Klima servis, montaj ve imalatında</a:t>
            </a:r>
          </a:p>
          <a:p>
            <a:pPr marL="285750" indent="-285750">
              <a:buFont typeface="Arial" panose="020B0604020202020204" pitchFamily="34" charset="0"/>
              <a:buChar char="•"/>
            </a:pPr>
            <a:r>
              <a:rPr lang="tr-TR" sz="1400" dirty="0"/>
              <a:t>Mesleği ile ilgili cihaz ve ekipmanların uygulamalarını yapmak</a:t>
            </a:r>
          </a:p>
          <a:p>
            <a:pPr marL="285750" indent="-285750">
              <a:buFont typeface="Arial" panose="020B0604020202020204" pitchFamily="34" charset="0"/>
              <a:buChar char="•"/>
            </a:pPr>
            <a:r>
              <a:rPr lang="tr-TR" sz="1400" dirty="0"/>
              <a:t>Sistem montajını yapmak ve sistemi devreye almak</a:t>
            </a:r>
          </a:p>
          <a:p>
            <a:pPr marL="285750" indent="-285750">
              <a:buFont typeface="Arial" panose="020B0604020202020204" pitchFamily="34" charset="0"/>
              <a:buChar char="•"/>
            </a:pPr>
            <a:r>
              <a:rPr lang="tr-TR" sz="1400" dirty="0"/>
              <a:t>Arıza tespitlerini ve onarımlarını yapmak</a:t>
            </a:r>
          </a:p>
          <a:p>
            <a:pPr marL="285750" indent="-285750">
              <a:buFont typeface="Arial" panose="020B0604020202020204" pitchFamily="34" charset="0"/>
              <a:buChar char="•"/>
            </a:pPr>
            <a:r>
              <a:rPr lang="tr-TR" sz="1400" dirty="0"/>
              <a:t>Bakım işlem sırasına göre bakımlarını yapmak</a:t>
            </a:r>
          </a:p>
          <a:p>
            <a:pPr marL="285750" indent="-285750">
              <a:buFont typeface="Arial" panose="020B0604020202020204" pitchFamily="34" charset="0"/>
              <a:buChar char="•"/>
            </a:pPr>
            <a:r>
              <a:rPr lang="tr-TR" sz="1400" dirty="0"/>
              <a:t>Raporlama ve takip işlerini yapmak</a:t>
            </a:r>
          </a:p>
          <a:p>
            <a:pPr lvl="0"/>
            <a:endParaRPr lang="tr-TR" sz="1400" dirty="0"/>
          </a:p>
        </p:txBody>
      </p:sp>
      <p:pic>
        <p:nvPicPr>
          <p:cNvPr id="9" name="Resim 8">
            <a:extLst>
              <a:ext uri="{FF2B5EF4-FFF2-40B4-BE49-F238E27FC236}">
                <a16:creationId xmlns:a16="http://schemas.microsoft.com/office/drawing/2014/main" xmlns="" id="{2217728D-180E-4C42-A392-76D4A0D364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6532" y="1774709"/>
            <a:ext cx="2490793" cy="2474051"/>
          </a:xfrm>
          <a:prstGeom prst="rect">
            <a:avLst/>
          </a:prstGeom>
        </p:spPr>
      </p:pic>
      <p:pic>
        <p:nvPicPr>
          <p:cNvPr id="10" name="Picture 2" descr="H:\ \2018-19 yapılanlar\2018-2019 atelye çalışma resimleri\soğutmacı resimleri\20190221_145840.jpg">
            <a:extLst>
              <a:ext uri="{FF2B5EF4-FFF2-40B4-BE49-F238E27FC236}">
                <a16:creationId xmlns:a16="http://schemas.microsoft.com/office/drawing/2014/main" xmlns="" id="{28DFA6A4-7AA1-45B7-BA31-F3F61D86121F}"/>
              </a:ext>
            </a:extLst>
          </p:cNvPr>
          <p:cNvPicPr>
            <a:picLocks noChangeAspect="1" noChangeArrowheads="1"/>
          </p:cNvPicPr>
          <p:nvPr/>
        </p:nvPicPr>
        <p:blipFill>
          <a:blip r:embed="rId5" cstate="print"/>
          <a:srcRect/>
          <a:stretch>
            <a:fillRect/>
          </a:stretch>
        </p:blipFill>
        <p:spPr bwMode="auto">
          <a:xfrm>
            <a:off x="9444032" y="1762756"/>
            <a:ext cx="2115364" cy="2484941"/>
          </a:xfrm>
          <a:prstGeom prst="rect">
            <a:avLst/>
          </a:prstGeom>
          <a:noFill/>
        </p:spPr>
      </p:pic>
      <p:pic>
        <p:nvPicPr>
          <p:cNvPr id="12" name="1 Resim" descr="DSC_0122.JPG">
            <a:extLst>
              <a:ext uri="{FF2B5EF4-FFF2-40B4-BE49-F238E27FC236}">
                <a16:creationId xmlns:a16="http://schemas.microsoft.com/office/drawing/2014/main" xmlns="" id="{D5DB04C9-595D-4488-8F1E-AC1927A4A6F0}"/>
              </a:ext>
            </a:extLst>
          </p:cNvPr>
          <p:cNvPicPr>
            <a:picLocks noChangeAspect="1"/>
          </p:cNvPicPr>
          <p:nvPr/>
        </p:nvPicPr>
        <p:blipFill>
          <a:blip r:embed="rId6" cstate="print"/>
          <a:stretch>
            <a:fillRect/>
          </a:stretch>
        </p:blipFill>
        <p:spPr>
          <a:xfrm>
            <a:off x="8348881" y="4346278"/>
            <a:ext cx="1757144" cy="2303271"/>
          </a:xfrm>
          <a:prstGeom prst="rect">
            <a:avLst/>
          </a:prstGeom>
        </p:spPr>
      </p:pic>
    </p:spTree>
    <p:extLst>
      <p:ext uri="{BB962C8B-B14F-4D97-AF65-F5344CB8AC3E}">
        <p14:creationId xmlns:p14="http://schemas.microsoft.com/office/powerpoint/2010/main" val="4207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sp>
        <p:nvSpPr>
          <p:cNvPr id="6" name="Metin kutusu 5">
            <a:extLst>
              <a:ext uri="{FF2B5EF4-FFF2-40B4-BE49-F238E27FC236}">
                <a16:creationId xmlns:a16="http://schemas.microsoft.com/office/drawing/2014/main" xmlns="" id="{FB3DCF49-2624-4353-9895-18DF990B1644}"/>
              </a:ext>
            </a:extLst>
          </p:cNvPr>
          <p:cNvSpPr txBox="1"/>
          <p:nvPr/>
        </p:nvSpPr>
        <p:spPr>
          <a:xfrm>
            <a:off x="2620564" y="1214463"/>
            <a:ext cx="6950872" cy="461665"/>
          </a:xfrm>
          <a:prstGeom prst="rect">
            <a:avLst/>
          </a:prstGeom>
          <a:noFill/>
        </p:spPr>
        <p:txBody>
          <a:bodyPr wrap="square" rtlCol="0">
            <a:spAutoFit/>
          </a:bodyPr>
          <a:lstStyle/>
          <a:p>
            <a:pPr algn="ctr"/>
            <a:r>
              <a:rPr lang="tr-TR" sz="2400" b="1" dirty="0"/>
              <a:t>TESİSAT TEKNOLOJİSİ VE İKLİMLENDİRME ALANI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sp>
        <p:nvSpPr>
          <p:cNvPr id="2" name="Dikdörtgen 1">
            <a:extLst>
              <a:ext uri="{FF2B5EF4-FFF2-40B4-BE49-F238E27FC236}">
                <a16:creationId xmlns:a16="http://schemas.microsoft.com/office/drawing/2014/main" xmlns="" id="{85A9F535-83B5-4E2B-B0F7-E136E4A385C1}"/>
              </a:ext>
            </a:extLst>
          </p:cNvPr>
          <p:cNvSpPr/>
          <p:nvPr/>
        </p:nvSpPr>
        <p:spPr>
          <a:xfrm>
            <a:off x="632604" y="1774709"/>
            <a:ext cx="5315912" cy="369332"/>
          </a:xfrm>
          <a:prstGeom prst="rect">
            <a:avLst/>
          </a:prstGeom>
        </p:spPr>
        <p:txBody>
          <a:bodyPr wrap="square">
            <a:spAutoFit/>
          </a:bodyPr>
          <a:lstStyle/>
          <a:p>
            <a:r>
              <a:rPr lang="tr-TR" b="1" dirty="0"/>
              <a:t>İKLİMLENDİRME  SİSTEMLERİ DALI</a:t>
            </a:r>
          </a:p>
        </p:txBody>
      </p:sp>
      <p:sp>
        <p:nvSpPr>
          <p:cNvPr id="4" name="Dikdörtgen 3">
            <a:extLst>
              <a:ext uri="{FF2B5EF4-FFF2-40B4-BE49-F238E27FC236}">
                <a16:creationId xmlns:a16="http://schemas.microsoft.com/office/drawing/2014/main" xmlns="" id="{A278DC71-EC72-47FB-8B88-B7A8653C3030}"/>
              </a:ext>
            </a:extLst>
          </p:cNvPr>
          <p:cNvSpPr/>
          <p:nvPr/>
        </p:nvSpPr>
        <p:spPr>
          <a:xfrm>
            <a:off x="632604" y="2242622"/>
            <a:ext cx="5463396" cy="767133"/>
          </a:xfrm>
          <a:prstGeom prst="rect">
            <a:avLst/>
          </a:prstGeom>
        </p:spPr>
        <p:txBody>
          <a:bodyPr wrap="square">
            <a:spAutoFit/>
          </a:bodyPr>
          <a:lstStyle/>
          <a:p>
            <a:pPr>
              <a:lnSpc>
                <a:spcPct val="107000"/>
              </a:lnSpc>
              <a:spcAft>
                <a:spcPts val="0"/>
              </a:spcAft>
            </a:pPr>
            <a:r>
              <a:rPr lang="tr-TR" sz="1400" b="1" dirty="0">
                <a:ea typeface="Times New Roman" panose="02020603050405020304" pitchFamily="18" charset="0"/>
                <a:cs typeface="Arial" pitchFamily="34" charset="0"/>
              </a:rPr>
              <a:t>Amacı</a:t>
            </a:r>
            <a:r>
              <a:rPr lang="tr-TR" sz="1400" dirty="0">
                <a:ea typeface="Times New Roman" panose="02020603050405020304" pitchFamily="18" charset="0"/>
                <a:cs typeface="Arial" pitchFamily="34" charset="0"/>
              </a:rPr>
              <a:t>: Klimaları kurma, bakım ve onarımını yapma yeterlikleri kazandırmaya yönelik eğitim ve öğretim vermek.</a:t>
            </a:r>
          </a:p>
          <a:p>
            <a:pPr>
              <a:lnSpc>
                <a:spcPct val="107000"/>
              </a:lnSpc>
              <a:spcAft>
                <a:spcPts val="0"/>
              </a:spcAft>
            </a:pPr>
            <a:endParaRPr lang="tr-TR" sz="1400" dirty="0">
              <a:ea typeface="Times New Roman" panose="02020603050405020304" pitchFamily="18" charset="0"/>
              <a:cs typeface="Arial" pitchFamily="34" charset="0"/>
            </a:endParaRPr>
          </a:p>
        </p:txBody>
      </p:sp>
      <p:sp>
        <p:nvSpPr>
          <p:cNvPr id="8" name="Dikdörtgen 7">
            <a:extLst>
              <a:ext uri="{FF2B5EF4-FFF2-40B4-BE49-F238E27FC236}">
                <a16:creationId xmlns:a16="http://schemas.microsoft.com/office/drawing/2014/main" xmlns="" id="{2B5D702D-1FDF-4007-BED6-7915A78E624C}"/>
              </a:ext>
            </a:extLst>
          </p:cNvPr>
          <p:cNvSpPr/>
          <p:nvPr/>
        </p:nvSpPr>
        <p:spPr>
          <a:xfrm>
            <a:off x="632604" y="3129902"/>
            <a:ext cx="4595004" cy="2031325"/>
          </a:xfrm>
          <a:prstGeom prst="rect">
            <a:avLst/>
          </a:prstGeom>
        </p:spPr>
        <p:txBody>
          <a:bodyPr wrap="square">
            <a:spAutoFit/>
          </a:bodyPr>
          <a:lstStyle/>
          <a:p>
            <a:r>
              <a:rPr lang="tr-TR" sz="1400" b="1" dirty="0"/>
              <a:t>Görevleri</a:t>
            </a:r>
          </a:p>
          <a:p>
            <a:endParaRPr lang="tr-TR" sz="1400" dirty="0"/>
          </a:p>
          <a:p>
            <a:pPr marL="285750" lvl="0" indent="-285750">
              <a:buFont typeface="Arial" panose="020B0604020202020204" pitchFamily="34" charset="0"/>
              <a:buChar char="•"/>
            </a:pPr>
            <a:r>
              <a:rPr lang="tr-TR" sz="1400" dirty="0"/>
              <a:t>Klima konulacak yere uygun cihaz seçimi ve keşif yapmak, </a:t>
            </a:r>
          </a:p>
          <a:p>
            <a:pPr marL="285750" lvl="0" indent="-285750">
              <a:buFont typeface="Arial" panose="020B0604020202020204" pitchFamily="34" charset="0"/>
              <a:buChar char="•"/>
            </a:pPr>
            <a:endParaRPr lang="tr-TR" sz="1400" dirty="0"/>
          </a:p>
          <a:p>
            <a:pPr marL="285750" lvl="0" indent="-285750">
              <a:buFont typeface="Arial" panose="020B0604020202020204" pitchFamily="34" charset="0"/>
              <a:buChar char="•"/>
            </a:pPr>
            <a:r>
              <a:rPr lang="tr-TR" sz="1400" dirty="0"/>
              <a:t>Sistem montajını yapmak ve sistemi devreye almak, </a:t>
            </a:r>
          </a:p>
          <a:p>
            <a:pPr marL="285750" lvl="0" indent="-285750">
              <a:buFont typeface="Arial" panose="020B0604020202020204" pitchFamily="34" charset="0"/>
              <a:buChar char="•"/>
            </a:pPr>
            <a:endParaRPr lang="tr-TR" sz="1400" dirty="0"/>
          </a:p>
          <a:p>
            <a:pPr marL="285750" lvl="0" indent="-285750">
              <a:buFont typeface="Arial" panose="020B0604020202020204" pitchFamily="34" charset="0"/>
              <a:buChar char="•"/>
            </a:pPr>
            <a:r>
              <a:rPr lang="tr-TR" sz="1400" dirty="0"/>
              <a:t>Arıza tespitlerini ve onarımlarını yapmak</a:t>
            </a:r>
          </a:p>
          <a:p>
            <a:pPr marL="285750" lvl="0" indent="-285750">
              <a:buFont typeface="Arial" panose="020B0604020202020204" pitchFamily="34" charset="0"/>
              <a:buChar char="•"/>
            </a:pPr>
            <a:endParaRPr lang="tr-TR" sz="1400" dirty="0"/>
          </a:p>
        </p:txBody>
      </p:sp>
      <p:pic>
        <p:nvPicPr>
          <p:cNvPr id="13" name="Resim 12">
            <a:extLst>
              <a:ext uri="{FF2B5EF4-FFF2-40B4-BE49-F238E27FC236}">
                <a16:creationId xmlns:a16="http://schemas.microsoft.com/office/drawing/2014/main" xmlns="" id="{68A4D4E2-74A4-491B-B24F-B343BC6C03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4394" y="1848620"/>
            <a:ext cx="3985346" cy="4099210"/>
          </a:xfrm>
          <a:prstGeom prst="rect">
            <a:avLst/>
          </a:prstGeom>
        </p:spPr>
      </p:pic>
    </p:spTree>
    <p:extLst>
      <p:ext uri="{BB962C8B-B14F-4D97-AF65-F5344CB8AC3E}">
        <p14:creationId xmlns:p14="http://schemas.microsoft.com/office/powerpoint/2010/main" val="280583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sp>
        <p:nvSpPr>
          <p:cNvPr id="6" name="Metin kutusu 5">
            <a:extLst>
              <a:ext uri="{FF2B5EF4-FFF2-40B4-BE49-F238E27FC236}">
                <a16:creationId xmlns:a16="http://schemas.microsoft.com/office/drawing/2014/main" xmlns="" id="{FB3DCF49-2624-4353-9895-18DF990B1644}"/>
              </a:ext>
            </a:extLst>
          </p:cNvPr>
          <p:cNvSpPr txBox="1"/>
          <p:nvPr/>
        </p:nvSpPr>
        <p:spPr>
          <a:xfrm>
            <a:off x="2620564" y="1214463"/>
            <a:ext cx="6950872" cy="461665"/>
          </a:xfrm>
          <a:prstGeom prst="rect">
            <a:avLst/>
          </a:prstGeom>
          <a:noFill/>
        </p:spPr>
        <p:txBody>
          <a:bodyPr wrap="square" rtlCol="0">
            <a:spAutoFit/>
          </a:bodyPr>
          <a:lstStyle/>
          <a:p>
            <a:pPr algn="ctr"/>
            <a:r>
              <a:rPr lang="tr-TR" sz="2400" b="1" dirty="0"/>
              <a:t>HARİTA-TAPU KADASTRO ALANI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sp>
        <p:nvSpPr>
          <p:cNvPr id="2" name="Dikdörtgen 1">
            <a:extLst>
              <a:ext uri="{FF2B5EF4-FFF2-40B4-BE49-F238E27FC236}">
                <a16:creationId xmlns:a16="http://schemas.microsoft.com/office/drawing/2014/main" xmlns="" id="{85A9F535-83B5-4E2B-B0F7-E136E4A385C1}"/>
              </a:ext>
            </a:extLst>
          </p:cNvPr>
          <p:cNvSpPr/>
          <p:nvPr/>
        </p:nvSpPr>
        <p:spPr>
          <a:xfrm>
            <a:off x="558862" y="1945603"/>
            <a:ext cx="5315912" cy="369332"/>
          </a:xfrm>
          <a:prstGeom prst="rect">
            <a:avLst/>
          </a:prstGeom>
        </p:spPr>
        <p:txBody>
          <a:bodyPr wrap="square">
            <a:spAutoFit/>
          </a:bodyPr>
          <a:lstStyle/>
          <a:p>
            <a:r>
              <a:rPr lang="tr-TR" b="1" dirty="0"/>
              <a:t>HARİTACILIK DALI</a:t>
            </a:r>
          </a:p>
        </p:txBody>
      </p:sp>
      <p:sp>
        <p:nvSpPr>
          <p:cNvPr id="4" name="Dikdörtgen 3">
            <a:extLst>
              <a:ext uri="{FF2B5EF4-FFF2-40B4-BE49-F238E27FC236}">
                <a16:creationId xmlns:a16="http://schemas.microsoft.com/office/drawing/2014/main" xmlns="" id="{A278DC71-EC72-47FB-8B88-B7A8653C3030}"/>
              </a:ext>
            </a:extLst>
          </p:cNvPr>
          <p:cNvSpPr/>
          <p:nvPr/>
        </p:nvSpPr>
        <p:spPr>
          <a:xfrm>
            <a:off x="485120" y="2584410"/>
            <a:ext cx="5463396" cy="1689180"/>
          </a:xfrm>
          <a:prstGeom prst="rect">
            <a:avLst/>
          </a:prstGeom>
        </p:spPr>
        <p:txBody>
          <a:bodyPr wrap="square">
            <a:spAutoFit/>
          </a:bodyPr>
          <a:lstStyle/>
          <a:p>
            <a:pPr>
              <a:lnSpc>
                <a:spcPct val="107000"/>
              </a:lnSpc>
              <a:spcAft>
                <a:spcPts val="0"/>
              </a:spcAft>
            </a:pPr>
            <a:r>
              <a:rPr lang="tr-TR" sz="1400" b="1" dirty="0">
                <a:ea typeface="Times New Roman" panose="02020603050405020304" pitchFamily="18" charset="0"/>
                <a:cs typeface="Arial" pitchFamily="34" charset="0"/>
              </a:rPr>
              <a:t>Tanımı: </a:t>
            </a:r>
            <a:r>
              <a:rPr lang="tr-TR" sz="1400" dirty="0">
                <a:ea typeface="Times New Roman" panose="02020603050405020304" pitchFamily="18" charset="0"/>
                <a:cs typeface="Arial" pitchFamily="34" charset="0"/>
              </a:rPr>
              <a:t>Haritacının sahip olması gereken arazi ölçümü, harita çizimi ve hesaplamaları yapma yeterliklerini kazandırmaya yönelik eğitim ve öğretimin verildiği daldır.</a:t>
            </a:r>
          </a:p>
          <a:p>
            <a:pPr>
              <a:lnSpc>
                <a:spcPct val="107000"/>
              </a:lnSpc>
              <a:spcAft>
                <a:spcPts val="0"/>
              </a:spcAft>
            </a:pPr>
            <a:endParaRPr lang="tr-TR" sz="1400" b="1" dirty="0">
              <a:ea typeface="Times New Roman" panose="02020603050405020304" pitchFamily="18" charset="0"/>
              <a:cs typeface="Arial" pitchFamily="34" charset="0"/>
            </a:endParaRPr>
          </a:p>
          <a:p>
            <a:pPr>
              <a:lnSpc>
                <a:spcPct val="107000"/>
              </a:lnSpc>
              <a:spcAft>
                <a:spcPts val="0"/>
              </a:spcAft>
            </a:pPr>
            <a:r>
              <a:rPr lang="tr-TR" sz="1400" b="1" dirty="0">
                <a:ea typeface="Times New Roman" panose="02020603050405020304" pitchFamily="18" charset="0"/>
                <a:cs typeface="Arial" pitchFamily="34" charset="0"/>
              </a:rPr>
              <a:t>Amacı: </a:t>
            </a:r>
            <a:r>
              <a:rPr lang="tr-TR" sz="1400" dirty="0">
                <a:ea typeface="Times New Roman" panose="02020603050405020304" pitchFamily="18" charset="0"/>
                <a:cs typeface="Arial" pitchFamily="34" charset="0"/>
              </a:rPr>
              <a:t>Harita-Tapu-Kadastro Alanında haritacılık mesleğinin yeterliklerine sahip meslek elemanlarını yetiştirmektir</a:t>
            </a:r>
            <a:r>
              <a:rPr lang="tr-TR" sz="1400" b="1" dirty="0">
                <a:ea typeface="Times New Roman" panose="02020603050405020304" pitchFamily="18" charset="0"/>
                <a:cs typeface="Arial" pitchFamily="34" charset="0"/>
              </a:rPr>
              <a:t>.</a:t>
            </a:r>
          </a:p>
          <a:p>
            <a:pPr>
              <a:lnSpc>
                <a:spcPct val="107000"/>
              </a:lnSpc>
              <a:spcAft>
                <a:spcPts val="0"/>
              </a:spcAft>
            </a:pPr>
            <a:endParaRPr lang="tr-TR" sz="1400" dirty="0">
              <a:latin typeface="Arial" pitchFamily="34" charset="0"/>
              <a:ea typeface="Times New Roman" panose="02020603050405020304" pitchFamily="18" charset="0"/>
              <a:cs typeface="Arial" pitchFamily="34" charset="0"/>
            </a:endParaRPr>
          </a:p>
        </p:txBody>
      </p:sp>
      <p:pic>
        <p:nvPicPr>
          <p:cNvPr id="9" name="İçerik Yer Tutucusu 3">
            <a:extLst>
              <a:ext uri="{FF2B5EF4-FFF2-40B4-BE49-F238E27FC236}">
                <a16:creationId xmlns:a16="http://schemas.microsoft.com/office/drawing/2014/main" xmlns="" id="{35364F33-A018-44C4-9A5F-05C39FF2799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317228" y="1945603"/>
            <a:ext cx="5279613" cy="3959709"/>
          </a:xfrm>
        </p:spPr>
      </p:pic>
    </p:spTree>
    <p:extLst>
      <p:ext uri="{BB962C8B-B14F-4D97-AF65-F5344CB8AC3E}">
        <p14:creationId xmlns:p14="http://schemas.microsoft.com/office/powerpoint/2010/main" val="280353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sp>
        <p:nvSpPr>
          <p:cNvPr id="6" name="Metin kutusu 5">
            <a:extLst>
              <a:ext uri="{FF2B5EF4-FFF2-40B4-BE49-F238E27FC236}">
                <a16:creationId xmlns:a16="http://schemas.microsoft.com/office/drawing/2014/main" xmlns="" id="{FB3DCF49-2624-4353-9895-18DF990B1644}"/>
              </a:ext>
            </a:extLst>
          </p:cNvPr>
          <p:cNvSpPr txBox="1"/>
          <p:nvPr/>
        </p:nvSpPr>
        <p:spPr>
          <a:xfrm>
            <a:off x="2620564" y="1214463"/>
            <a:ext cx="6950872" cy="461665"/>
          </a:xfrm>
          <a:prstGeom prst="rect">
            <a:avLst/>
          </a:prstGeom>
          <a:noFill/>
        </p:spPr>
        <p:txBody>
          <a:bodyPr wrap="square" rtlCol="0">
            <a:spAutoFit/>
          </a:bodyPr>
          <a:lstStyle/>
          <a:p>
            <a:pPr algn="ctr"/>
            <a:r>
              <a:rPr lang="tr-TR" sz="2400" b="1" dirty="0"/>
              <a:t>HARİTA-TAPU KADASTRO ALANI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sp>
        <p:nvSpPr>
          <p:cNvPr id="2" name="Dikdörtgen 1">
            <a:extLst>
              <a:ext uri="{FF2B5EF4-FFF2-40B4-BE49-F238E27FC236}">
                <a16:creationId xmlns:a16="http://schemas.microsoft.com/office/drawing/2014/main" xmlns="" id="{85A9F535-83B5-4E2B-B0F7-E136E4A385C1}"/>
              </a:ext>
            </a:extLst>
          </p:cNvPr>
          <p:cNvSpPr/>
          <p:nvPr/>
        </p:nvSpPr>
        <p:spPr>
          <a:xfrm>
            <a:off x="706346" y="1762756"/>
            <a:ext cx="5315912" cy="369332"/>
          </a:xfrm>
          <a:prstGeom prst="rect">
            <a:avLst/>
          </a:prstGeom>
        </p:spPr>
        <p:txBody>
          <a:bodyPr wrap="square">
            <a:spAutoFit/>
          </a:bodyPr>
          <a:lstStyle/>
          <a:p>
            <a:r>
              <a:rPr lang="tr-TR" b="1" dirty="0"/>
              <a:t>KADASTROCULUK DALI</a:t>
            </a:r>
          </a:p>
        </p:txBody>
      </p:sp>
      <p:sp>
        <p:nvSpPr>
          <p:cNvPr id="4" name="Dikdörtgen 3">
            <a:extLst>
              <a:ext uri="{FF2B5EF4-FFF2-40B4-BE49-F238E27FC236}">
                <a16:creationId xmlns:a16="http://schemas.microsoft.com/office/drawing/2014/main" xmlns="" id="{A278DC71-EC72-47FB-8B88-B7A8653C3030}"/>
              </a:ext>
            </a:extLst>
          </p:cNvPr>
          <p:cNvSpPr/>
          <p:nvPr/>
        </p:nvSpPr>
        <p:spPr>
          <a:xfrm>
            <a:off x="632604" y="2614097"/>
            <a:ext cx="5463396" cy="1919693"/>
          </a:xfrm>
          <a:prstGeom prst="rect">
            <a:avLst/>
          </a:prstGeom>
        </p:spPr>
        <p:txBody>
          <a:bodyPr wrap="square">
            <a:spAutoFit/>
          </a:bodyPr>
          <a:lstStyle/>
          <a:p>
            <a:pPr>
              <a:lnSpc>
                <a:spcPct val="107000"/>
              </a:lnSpc>
              <a:spcAft>
                <a:spcPts val="0"/>
              </a:spcAft>
            </a:pPr>
            <a:r>
              <a:rPr lang="tr-TR" sz="1400" b="1" dirty="0">
                <a:ea typeface="Times New Roman" panose="02020603050405020304" pitchFamily="18" charset="0"/>
                <a:cs typeface="Arial" pitchFamily="34" charset="0"/>
              </a:rPr>
              <a:t>Tanımı: </a:t>
            </a:r>
            <a:r>
              <a:rPr lang="tr-TR" sz="1400" dirty="0">
                <a:ea typeface="Times New Roman" panose="02020603050405020304" pitchFamily="18" charset="0"/>
                <a:cs typeface="Arial" pitchFamily="34" charset="0"/>
              </a:rPr>
              <a:t>Kadastrocunun sahip olması gereken, taşınmaz malların sınırlarını arazi ve harita üzerinde belirleme, hukuki durumlarını tespit etme ve yapılan kadastroyu yenileme yeterliklerini kazandırmaya yönelik eğitim ve öğretim verilen daldır.</a:t>
            </a:r>
          </a:p>
          <a:p>
            <a:pPr>
              <a:lnSpc>
                <a:spcPct val="107000"/>
              </a:lnSpc>
              <a:spcAft>
                <a:spcPts val="0"/>
              </a:spcAft>
            </a:pPr>
            <a:endParaRPr lang="tr-TR" sz="1400" b="1" dirty="0">
              <a:ea typeface="Times New Roman" panose="02020603050405020304" pitchFamily="18" charset="0"/>
              <a:cs typeface="Arial" pitchFamily="34" charset="0"/>
            </a:endParaRPr>
          </a:p>
          <a:p>
            <a:pPr>
              <a:lnSpc>
                <a:spcPct val="107000"/>
              </a:lnSpc>
              <a:spcAft>
                <a:spcPts val="0"/>
              </a:spcAft>
            </a:pPr>
            <a:r>
              <a:rPr lang="tr-TR" sz="1400" b="1" dirty="0">
                <a:ea typeface="Times New Roman" panose="02020603050405020304" pitchFamily="18" charset="0"/>
                <a:cs typeface="Arial" pitchFamily="34" charset="0"/>
              </a:rPr>
              <a:t>Amacı: </a:t>
            </a:r>
            <a:r>
              <a:rPr lang="tr-TR" sz="1400" dirty="0">
                <a:ea typeface="Times New Roman" panose="02020603050405020304" pitchFamily="18" charset="0"/>
                <a:cs typeface="Arial" pitchFamily="34" charset="0"/>
              </a:rPr>
              <a:t>Harita-Tapu-Kadastro Alanında </a:t>
            </a:r>
            <a:r>
              <a:rPr lang="tr-TR" sz="1400" dirty="0" err="1">
                <a:ea typeface="Times New Roman" panose="02020603050405020304" pitchFamily="18" charset="0"/>
                <a:cs typeface="Arial" pitchFamily="34" charset="0"/>
              </a:rPr>
              <a:t>kadastroculuk</a:t>
            </a:r>
            <a:r>
              <a:rPr lang="tr-TR" sz="1400" dirty="0">
                <a:ea typeface="Times New Roman" panose="02020603050405020304" pitchFamily="18" charset="0"/>
                <a:cs typeface="Arial" pitchFamily="34" charset="0"/>
              </a:rPr>
              <a:t> mesleğinin yeterliklerine sahip meslek elemanları yetiştirmektir.</a:t>
            </a:r>
          </a:p>
          <a:p>
            <a:pPr>
              <a:lnSpc>
                <a:spcPct val="107000"/>
              </a:lnSpc>
              <a:spcAft>
                <a:spcPts val="0"/>
              </a:spcAft>
            </a:pPr>
            <a:endParaRPr lang="tr-TR" sz="1400" dirty="0">
              <a:latin typeface="Arial" pitchFamily="34" charset="0"/>
              <a:ea typeface="Times New Roman" panose="02020603050405020304" pitchFamily="18" charset="0"/>
              <a:cs typeface="Arial" pitchFamily="34" charset="0"/>
            </a:endParaRPr>
          </a:p>
        </p:txBody>
      </p:sp>
      <p:pic>
        <p:nvPicPr>
          <p:cNvPr id="9" name="İçerik Yer Tutucusu 3">
            <a:extLst>
              <a:ext uri="{FF2B5EF4-FFF2-40B4-BE49-F238E27FC236}">
                <a16:creationId xmlns:a16="http://schemas.microsoft.com/office/drawing/2014/main" xmlns="" id="{E9E0B1AB-012C-4BFC-9D8F-142D9CE30C5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353176" y="1753231"/>
            <a:ext cx="5280000" cy="3960000"/>
          </a:xfrm>
        </p:spPr>
      </p:pic>
    </p:spTree>
    <p:extLst>
      <p:ext uri="{BB962C8B-B14F-4D97-AF65-F5344CB8AC3E}">
        <p14:creationId xmlns:p14="http://schemas.microsoft.com/office/powerpoint/2010/main" val="225020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sp>
        <p:nvSpPr>
          <p:cNvPr id="6" name="Metin kutusu 5">
            <a:extLst>
              <a:ext uri="{FF2B5EF4-FFF2-40B4-BE49-F238E27FC236}">
                <a16:creationId xmlns:a16="http://schemas.microsoft.com/office/drawing/2014/main" xmlns="" id="{FB3DCF49-2624-4353-9895-18DF990B1644}"/>
              </a:ext>
            </a:extLst>
          </p:cNvPr>
          <p:cNvSpPr txBox="1"/>
          <p:nvPr/>
        </p:nvSpPr>
        <p:spPr>
          <a:xfrm>
            <a:off x="2546822" y="1214463"/>
            <a:ext cx="6950872" cy="461665"/>
          </a:xfrm>
          <a:prstGeom prst="rect">
            <a:avLst/>
          </a:prstGeom>
          <a:noFill/>
        </p:spPr>
        <p:txBody>
          <a:bodyPr wrap="square" rtlCol="0">
            <a:spAutoFit/>
          </a:bodyPr>
          <a:lstStyle/>
          <a:p>
            <a:pPr algn="ctr"/>
            <a:r>
              <a:rPr lang="tr-TR" sz="2400" b="1" dirty="0"/>
              <a:t>İNŞAAT TEKNOLOJİSİ ALANI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sp>
        <p:nvSpPr>
          <p:cNvPr id="2" name="Dikdörtgen 1">
            <a:extLst>
              <a:ext uri="{FF2B5EF4-FFF2-40B4-BE49-F238E27FC236}">
                <a16:creationId xmlns:a16="http://schemas.microsoft.com/office/drawing/2014/main" xmlns="" id="{85A9F535-83B5-4E2B-B0F7-E136E4A385C1}"/>
              </a:ext>
            </a:extLst>
          </p:cNvPr>
          <p:cNvSpPr/>
          <p:nvPr/>
        </p:nvSpPr>
        <p:spPr>
          <a:xfrm>
            <a:off x="706346" y="1762756"/>
            <a:ext cx="5315912" cy="369332"/>
          </a:xfrm>
          <a:prstGeom prst="rect">
            <a:avLst/>
          </a:prstGeom>
        </p:spPr>
        <p:txBody>
          <a:bodyPr wrap="square">
            <a:spAutoFit/>
          </a:bodyPr>
          <a:lstStyle/>
          <a:p>
            <a:r>
              <a:rPr lang="tr-TR" b="1" dirty="0"/>
              <a:t>MİMARİ YAPI TEKNİK RESSAMLIĞI DALI</a:t>
            </a:r>
          </a:p>
        </p:txBody>
      </p:sp>
      <p:sp>
        <p:nvSpPr>
          <p:cNvPr id="4" name="Dikdörtgen 3">
            <a:extLst>
              <a:ext uri="{FF2B5EF4-FFF2-40B4-BE49-F238E27FC236}">
                <a16:creationId xmlns:a16="http://schemas.microsoft.com/office/drawing/2014/main" xmlns="" id="{A278DC71-EC72-47FB-8B88-B7A8653C3030}"/>
              </a:ext>
            </a:extLst>
          </p:cNvPr>
          <p:cNvSpPr/>
          <p:nvPr/>
        </p:nvSpPr>
        <p:spPr>
          <a:xfrm>
            <a:off x="706346" y="2767009"/>
            <a:ext cx="5585124" cy="2848280"/>
          </a:xfrm>
          <a:prstGeom prst="rect">
            <a:avLst/>
          </a:prstGeom>
        </p:spPr>
        <p:txBody>
          <a:bodyPr wrap="square">
            <a:spAutoFit/>
          </a:bodyPr>
          <a:lstStyle/>
          <a:p>
            <a:pPr>
              <a:lnSpc>
                <a:spcPct val="107000"/>
              </a:lnSpc>
            </a:pPr>
            <a:r>
              <a:rPr lang="tr-TR" sz="1400" b="1" dirty="0">
                <a:ea typeface="Times New Roman" panose="02020603050405020304" pitchFamily="18" charset="0"/>
                <a:cs typeface="Arial" pitchFamily="34" charset="0"/>
              </a:rPr>
              <a:t>MİMARİ YAPI TEKNİK RESSAMI,</a:t>
            </a:r>
            <a:r>
              <a:rPr lang="tr-TR" sz="1400" b="1" dirty="0"/>
              <a:t> </a:t>
            </a:r>
            <a:r>
              <a:rPr lang="tr-TR" sz="1400" dirty="0"/>
              <a:t>İnşaat teknolojisi alanında bilgisayar ve el ile mimari proje çizimi, </a:t>
            </a:r>
            <a:r>
              <a:rPr lang="tr-TR" sz="1400" dirty="0" err="1"/>
              <a:t>röleve</a:t>
            </a:r>
            <a:r>
              <a:rPr lang="tr-TR" sz="1400" dirty="0"/>
              <a:t> ve maket yapan kişidir.</a:t>
            </a:r>
          </a:p>
          <a:p>
            <a:pPr>
              <a:lnSpc>
                <a:spcPct val="107000"/>
              </a:lnSpc>
            </a:pPr>
            <a:endParaRPr lang="tr-TR" sz="1400" b="1" dirty="0"/>
          </a:p>
          <a:p>
            <a:pPr>
              <a:lnSpc>
                <a:spcPct val="107000"/>
              </a:lnSpc>
            </a:pPr>
            <a:r>
              <a:rPr lang="tr-TR" sz="1400" b="1" dirty="0"/>
              <a:t>AMACI :</a:t>
            </a:r>
          </a:p>
          <a:p>
            <a:pPr marL="285750" indent="-285750">
              <a:lnSpc>
                <a:spcPct val="107000"/>
              </a:lnSpc>
              <a:buFont typeface="Arial" panose="020B0604020202020204" pitchFamily="34" charset="0"/>
              <a:buChar char="•"/>
            </a:pPr>
            <a:r>
              <a:rPr lang="tr-TR" sz="1400" dirty="0"/>
              <a:t>Çizim araç ve gereçlerini kullanabilen,</a:t>
            </a:r>
          </a:p>
          <a:p>
            <a:pPr marL="285750" indent="-285750">
              <a:lnSpc>
                <a:spcPct val="107000"/>
              </a:lnSpc>
              <a:buFont typeface="Arial" panose="020B0604020202020204" pitchFamily="34" charset="0"/>
              <a:buChar char="•"/>
            </a:pPr>
            <a:r>
              <a:rPr lang="tr-TR" sz="1400" dirty="0"/>
              <a:t>El ve bilgisayarlarla yapı projelerini çizebilen,</a:t>
            </a:r>
          </a:p>
          <a:p>
            <a:pPr marL="285750" indent="-285750">
              <a:lnSpc>
                <a:spcPct val="107000"/>
              </a:lnSpc>
              <a:buFont typeface="Arial" panose="020B0604020202020204" pitchFamily="34" charset="0"/>
              <a:buChar char="•"/>
            </a:pPr>
            <a:r>
              <a:rPr lang="tr-TR" sz="1400" dirty="0"/>
              <a:t>Çizicilerden çıktı alabilen</a:t>
            </a:r>
          </a:p>
          <a:p>
            <a:pPr marL="285750" indent="-285750">
              <a:lnSpc>
                <a:spcPct val="107000"/>
              </a:lnSpc>
              <a:buFont typeface="Arial" panose="020B0604020202020204" pitchFamily="34" charset="0"/>
              <a:buChar char="•"/>
            </a:pPr>
            <a:r>
              <a:rPr lang="tr-TR" sz="1400" dirty="0"/>
              <a:t>Çizimleri kullanıma hazırlayabilen</a:t>
            </a:r>
          </a:p>
          <a:p>
            <a:pPr marL="285750" indent="-285750">
              <a:lnSpc>
                <a:spcPct val="107000"/>
              </a:lnSpc>
              <a:buFont typeface="Arial" panose="020B0604020202020204" pitchFamily="34" charset="0"/>
              <a:buChar char="•"/>
            </a:pPr>
            <a:r>
              <a:rPr lang="tr-TR" sz="1400" dirty="0"/>
              <a:t>Bina maketleri yapabilen</a:t>
            </a:r>
          </a:p>
          <a:p>
            <a:pPr>
              <a:lnSpc>
                <a:spcPct val="107000"/>
              </a:lnSpc>
            </a:pPr>
            <a:r>
              <a:rPr lang="tr-TR" sz="1400" dirty="0"/>
              <a:t>Meslek elamanı yetiştirmeyi amaçlar</a:t>
            </a:r>
          </a:p>
          <a:p>
            <a:pPr>
              <a:lnSpc>
                <a:spcPct val="107000"/>
              </a:lnSpc>
              <a:spcAft>
                <a:spcPts val="0"/>
              </a:spcAft>
            </a:pPr>
            <a:endParaRPr lang="tr-TR" sz="1400" b="1" dirty="0">
              <a:ea typeface="Times New Roman" panose="02020603050405020304" pitchFamily="18" charset="0"/>
              <a:cs typeface="Arial" pitchFamily="34" charset="0"/>
            </a:endParaRPr>
          </a:p>
          <a:p>
            <a:pPr>
              <a:lnSpc>
                <a:spcPct val="107000"/>
              </a:lnSpc>
              <a:spcAft>
                <a:spcPts val="0"/>
              </a:spcAft>
            </a:pPr>
            <a:endParaRPr lang="tr-TR" sz="1400" dirty="0">
              <a:ea typeface="Times New Roman" panose="02020603050405020304" pitchFamily="18" charset="0"/>
              <a:cs typeface="Arial" pitchFamily="34" charset="0"/>
            </a:endParaRPr>
          </a:p>
        </p:txBody>
      </p:sp>
      <p:pic>
        <p:nvPicPr>
          <p:cNvPr id="12" name="Resim 11">
            <a:extLst>
              <a:ext uri="{FF2B5EF4-FFF2-40B4-BE49-F238E27FC236}">
                <a16:creationId xmlns:a16="http://schemas.microsoft.com/office/drawing/2014/main" xmlns="" id="{FF43426B-4084-48B4-8859-A0FF9D53C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6704" y="1676128"/>
            <a:ext cx="2961980" cy="2425166"/>
          </a:xfrm>
          <a:prstGeom prst="rect">
            <a:avLst/>
          </a:prstGeom>
        </p:spPr>
      </p:pic>
      <p:pic>
        <p:nvPicPr>
          <p:cNvPr id="13" name="İçerik Yer Tutucusu 3">
            <a:extLst>
              <a:ext uri="{FF2B5EF4-FFF2-40B4-BE49-F238E27FC236}">
                <a16:creationId xmlns:a16="http://schemas.microsoft.com/office/drawing/2014/main" xmlns="" id="{4150688E-45CD-4702-8CB0-85BB14A98B9D}"/>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016704" y="4252867"/>
            <a:ext cx="2964728" cy="2187690"/>
          </a:xfrm>
        </p:spPr>
      </p:pic>
    </p:spTree>
    <p:extLst>
      <p:ext uri="{BB962C8B-B14F-4D97-AF65-F5344CB8AC3E}">
        <p14:creationId xmlns:p14="http://schemas.microsoft.com/office/powerpoint/2010/main" val="250674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sp>
        <p:nvSpPr>
          <p:cNvPr id="6" name="Metin kutusu 5">
            <a:extLst>
              <a:ext uri="{FF2B5EF4-FFF2-40B4-BE49-F238E27FC236}">
                <a16:creationId xmlns:a16="http://schemas.microsoft.com/office/drawing/2014/main" xmlns="" id="{FB3DCF49-2624-4353-9895-18DF990B1644}"/>
              </a:ext>
            </a:extLst>
          </p:cNvPr>
          <p:cNvSpPr txBox="1"/>
          <p:nvPr/>
        </p:nvSpPr>
        <p:spPr>
          <a:xfrm>
            <a:off x="2546822" y="1214463"/>
            <a:ext cx="6950872" cy="461665"/>
          </a:xfrm>
          <a:prstGeom prst="rect">
            <a:avLst/>
          </a:prstGeom>
          <a:noFill/>
        </p:spPr>
        <p:txBody>
          <a:bodyPr wrap="square" rtlCol="0">
            <a:spAutoFit/>
          </a:bodyPr>
          <a:lstStyle/>
          <a:p>
            <a:pPr algn="ctr"/>
            <a:r>
              <a:rPr lang="tr-TR" sz="2400" b="1" dirty="0"/>
              <a:t>İNŞAAT TEKNOLOJİSİ ALANI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sp>
        <p:nvSpPr>
          <p:cNvPr id="2" name="Dikdörtgen 1">
            <a:extLst>
              <a:ext uri="{FF2B5EF4-FFF2-40B4-BE49-F238E27FC236}">
                <a16:creationId xmlns:a16="http://schemas.microsoft.com/office/drawing/2014/main" xmlns="" id="{85A9F535-83B5-4E2B-B0F7-E136E4A385C1}"/>
              </a:ext>
            </a:extLst>
          </p:cNvPr>
          <p:cNvSpPr/>
          <p:nvPr/>
        </p:nvSpPr>
        <p:spPr>
          <a:xfrm>
            <a:off x="706346" y="1762756"/>
            <a:ext cx="5315912" cy="369332"/>
          </a:xfrm>
          <a:prstGeom prst="rect">
            <a:avLst/>
          </a:prstGeom>
        </p:spPr>
        <p:txBody>
          <a:bodyPr wrap="square">
            <a:spAutoFit/>
          </a:bodyPr>
          <a:lstStyle/>
          <a:p>
            <a:r>
              <a:rPr lang="tr-TR" b="1" dirty="0"/>
              <a:t>YAPI YÜZEY KAPLAMA DALI</a:t>
            </a:r>
          </a:p>
        </p:txBody>
      </p:sp>
      <p:sp>
        <p:nvSpPr>
          <p:cNvPr id="4" name="Dikdörtgen 3">
            <a:extLst>
              <a:ext uri="{FF2B5EF4-FFF2-40B4-BE49-F238E27FC236}">
                <a16:creationId xmlns:a16="http://schemas.microsoft.com/office/drawing/2014/main" xmlns="" id="{A278DC71-EC72-47FB-8B88-B7A8653C3030}"/>
              </a:ext>
            </a:extLst>
          </p:cNvPr>
          <p:cNvSpPr/>
          <p:nvPr/>
        </p:nvSpPr>
        <p:spPr>
          <a:xfrm>
            <a:off x="706346" y="2588105"/>
            <a:ext cx="5585124" cy="3078792"/>
          </a:xfrm>
          <a:prstGeom prst="rect">
            <a:avLst/>
          </a:prstGeom>
        </p:spPr>
        <p:txBody>
          <a:bodyPr wrap="square">
            <a:spAutoFit/>
          </a:bodyPr>
          <a:lstStyle/>
          <a:p>
            <a:pPr>
              <a:lnSpc>
                <a:spcPct val="107000"/>
              </a:lnSpc>
            </a:pPr>
            <a:r>
              <a:rPr lang="tr-TR" sz="1400" b="1" dirty="0">
                <a:ea typeface="Times New Roman" panose="02020603050405020304" pitchFamily="18" charset="0"/>
                <a:cs typeface="Arial" pitchFamily="34" charset="0"/>
              </a:rPr>
              <a:t>Yapı yüzey </a:t>
            </a:r>
            <a:r>
              <a:rPr lang="tr-TR" sz="1400" b="1" dirty="0" err="1">
                <a:ea typeface="Times New Roman" panose="02020603050405020304" pitchFamily="18" charset="0"/>
                <a:cs typeface="Arial" pitchFamily="34" charset="0"/>
              </a:rPr>
              <a:t>kaplamacısı</a:t>
            </a:r>
            <a:r>
              <a:rPr lang="tr-TR" sz="1400" b="1" dirty="0">
                <a:ea typeface="Times New Roman" panose="02020603050405020304" pitchFamily="18" charset="0"/>
                <a:cs typeface="Arial" pitchFamily="34" charset="0"/>
              </a:rPr>
              <a:t>; </a:t>
            </a:r>
            <a:r>
              <a:rPr lang="tr-TR" sz="1400" dirty="0">
                <a:ea typeface="Times New Roman" panose="02020603050405020304" pitchFamily="18" charset="0"/>
                <a:cs typeface="Arial" pitchFamily="34" charset="0"/>
              </a:rPr>
              <a:t>sıvacılık, duvar, zemin kaplama, mermer kaplama, parke taşı ve bordür kaplama çizimi ve imalatını yapabilen nitelikli kişidir.</a:t>
            </a:r>
          </a:p>
          <a:p>
            <a:pPr>
              <a:lnSpc>
                <a:spcPct val="107000"/>
              </a:lnSpc>
            </a:pPr>
            <a:endParaRPr lang="tr-TR" sz="1400" b="1" dirty="0"/>
          </a:p>
          <a:p>
            <a:pPr>
              <a:lnSpc>
                <a:spcPct val="107000"/>
              </a:lnSpc>
            </a:pPr>
            <a:r>
              <a:rPr lang="tr-TR" sz="1400" b="1" dirty="0"/>
              <a:t>GÖREVLERİ</a:t>
            </a:r>
          </a:p>
          <a:p>
            <a:pPr marL="285750" indent="-285750">
              <a:lnSpc>
                <a:spcPct val="107000"/>
              </a:lnSpc>
              <a:buFont typeface="Arial" panose="020B0604020202020204" pitchFamily="34" charset="0"/>
              <a:buChar char="•"/>
            </a:pPr>
            <a:r>
              <a:rPr lang="tr-TR" sz="1400" dirty="0"/>
              <a:t>Yapı yüzeylerine sıva yapmak,</a:t>
            </a:r>
          </a:p>
          <a:p>
            <a:pPr marL="285750" indent="-285750">
              <a:lnSpc>
                <a:spcPct val="107000"/>
              </a:lnSpc>
              <a:buFont typeface="Arial" panose="020B0604020202020204" pitchFamily="34" charset="0"/>
              <a:buChar char="•"/>
            </a:pPr>
            <a:r>
              <a:rPr lang="tr-TR" sz="1400" dirty="0"/>
              <a:t>Duvar ve zemin yüzeyini hazırlamak,</a:t>
            </a:r>
          </a:p>
          <a:p>
            <a:pPr marL="285750" indent="-285750">
              <a:lnSpc>
                <a:spcPct val="107000"/>
              </a:lnSpc>
              <a:buFont typeface="Arial" panose="020B0604020202020204" pitchFamily="34" charset="0"/>
              <a:buChar char="•"/>
            </a:pPr>
            <a:r>
              <a:rPr lang="tr-TR" sz="1400" dirty="0"/>
              <a:t>Duvar ve zemin kaplamalarını istenilen biçimde döşemek,</a:t>
            </a:r>
          </a:p>
          <a:p>
            <a:pPr marL="285750" indent="-285750">
              <a:lnSpc>
                <a:spcPct val="107000"/>
              </a:lnSpc>
              <a:buFont typeface="Arial" panose="020B0604020202020204" pitchFamily="34" charset="0"/>
              <a:buChar char="•"/>
            </a:pPr>
            <a:r>
              <a:rPr lang="tr-TR" sz="1400" dirty="0"/>
              <a:t>Mermer ve taşları istenilen ölçülerde şekillendirmek,</a:t>
            </a:r>
          </a:p>
          <a:p>
            <a:pPr marL="285750" indent="-285750">
              <a:lnSpc>
                <a:spcPct val="107000"/>
              </a:lnSpc>
              <a:buFont typeface="Arial" panose="020B0604020202020204" pitchFamily="34" charset="0"/>
              <a:buChar char="•"/>
            </a:pPr>
            <a:r>
              <a:rPr lang="tr-TR" sz="1400" dirty="0"/>
              <a:t>Mermer vb. taşları duvar ve döşemeye kaplamak,</a:t>
            </a:r>
          </a:p>
          <a:p>
            <a:pPr marL="285750" indent="-285750">
              <a:lnSpc>
                <a:spcPct val="107000"/>
              </a:lnSpc>
              <a:buFont typeface="Arial" panose="020B0604020202020204" pitchFamily="34" charset="0"/>
              <a:buChar char="•"/>
            </a:pPr>
            <a:r>
              <a:rPr lang="tr-TR" sz="1400" dirty="0"/>
              <a:t>Parke taşı ve bordür yüzeyini hazırlamak,</a:t>
            </a:r>
          </a:p>
          <a:p>
            <a:pPr marL="285750" indent="-285750">
              <a:lnSpc>
                <a:spcPct val="107000"/>
              </a:lnSpc>
              <a:buFont typeface="Arial" panose="020B0604020202020204" pitchFamily="34" charset="0"/>
              <a:buChar char="•"/>
            </a:pPr>
            <a:r>
              <a:rPr lang="tr-TR" sz="1400" dirty="0"/>
              <a:t>Parke taşı ve bordür kaplamalarını döşemek,</a:t>
            </a:r>
          </a:p>
          <a:p>
            <a:pPr>
              <a:lnSpc>
                <a:spcPct val="107000"/>
              </a:lnSpc>
              <a:spcAft>
                <a:spcPts val="0"/>
              </a:spcAft>
            </a:pPr>
            <a:endParaRPr lang="tr-TR" sz="1400" b="1" dirty="0">
              <a:ea typeface="Times New Roman" panose="02020603050405020304" pitchFamily="18" charset="0"/>
              <a:cs typeface="Arial" pitchFamily="34" charset="0"/>
            </a:endParaRPr>
          </a:p>
          <a:p>
            <a:pPr>
              <a:lnSpc>
                <a:spcPct val="107000"/>
              </a:lnSpc>
              <a:spcAft>
                <a:spcPts val="0"/>
              </a:spcAft>
            </a:pPr>
            <a:endParaRPr lang="tr-TR" sz="1400" dirty="0">
              <a:ea typeface="Times New Roman" panose="02020603050405020304" pitchFamily="18" charset="0"/>
              <a:cs typeface="Arial" pitchFamily="34" charset="0"/>
            </a:endParaRPr>
          </a:p>
        </p:txBody>
      </p:sp>
      <p:pic>
        <p:nvPicPr>
          <p:cNvPr id="14" name="Resim 13">
            <a:extLst>
              <a:ext uri="{FF2B5EF4-FFF2-40B4-BE49-F238E27FC236}">
                <a16:creationId xmlns:a16="http://schemas.microsoft.com/office/drawing/2014/main" xmlns="" id="{109CB0C0-D106-455E-8020-E3DF567735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077510" y="1134022"/>
            <a:ext cx="2406973" cy="3664442"/>
          </a:xfrm>
          <a:prstGeom prst="rect">
            <a:avLst/>
          </a:prstGeom>
        </p:spPr>
      </p:pic>
      <p:pic>
        <p:nvPicPr>
          <p:cNvPr id="15" name="Resim 14">
            <a:extLst>
              <a:ext uri="{FF2B5EF4-FFF2-40B4-BE49-F238E27FC236}">
                <a16:creationId xmlns:a16="http://schemas.microsoft.com/office/drawing/2014/main" xmlns="" id="{0B8E9A1F-0A19-4020-833A-B0C7248709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252295" y="3452838"/>
            <a:ext cx="2057403" cy="3664444"/>
          </a:xfrm>
          <a:prstGeom prst="rect">
            <a:avLst/>
          </a:prstGeom>
        </p:spPr>
      </p:pic>
    </p:spTree>
    <p:extLst>
      <p:ext uri="{BB962C8B-B14F-4D97-AF65-F5344CB8AC3E}">
        <p14:creationId xmlns:p14="http://schemas.microsoft.com/office/powerpoint/2010/main" val="205044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sp>
        <p:nvSpPr>
          <p:cNvPr id="6" name="Metin kutusu 5">
            <a:extLst>
              <a:ext uri="{FF2B5EF4-FFF2-40B4-BE49-F238E27FC236}">
                <a16:creationId xmlns:a16="http://schemas.microsoft.com/office/drawing/2014/main" xmlns="" id="{FB3DCF49-2624-4353-9895-18DF990B1644}"/>
              </a:ext>
            </a:extLst>
          </p:cNvPr>
          <p:cNvSpPr txBox="1"/>
          <p:nvPr/>
        </p:nvSpPr>
        <p:spPr>
          <a:xfrm>
            <a:off x="2546822" y="1214463"/>
            <a:ext cx="6950872" cy="461665"/>
          </a:xfrm>
          <a:prstGeom prst="rect">
            <a:avLst/>
          </a:prstGeom>
          <a:noFill/>
        </p:spPr>
        <p:txBody>
          <a:bodyPr wrap="square" rtlCol="0">
            <a:spAutoFit/>
          </a:bodyPr>
          <a:lstStyle/>
          <a:p>
            <a:pPr algn="ctr"/>
            <a:r>
              <a:rPr lang="tr-TR" sz="2400" b="1" dirty="0"/>
              <a:t>İNŞAAT TEKNOLOJİSİ ALANI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sp>
        <p:nvSpPr>
          <p:cNvPr id="2" name="Dikdörtgen 1">
            <a:extLst>
              <a:ext uri="{FF2B5EF4-FFF2-40B4-BE49-F238E27FC236}">
                <a16:creationId xmlns:a16="http://schemas.microsoft.com/office/drawing/2014/main" xmlns="" id="{85A9F535-83B5-4E2B-B0F7-E136E4A385C1}"/>
              </a:ext>
            </a:extLst>
          </p:cNvPr>
          <p:cNvSpPr/>
          <p:nvPr/>
        </p:nvSpPr>
        <p:spPr>
          <a:xfrm>
            <a:off x="706346" y="1762756"/>
            <a:ext cx="5315912" cy="369332"/>
          </a:xfrm>
          <a:prstGeom prst="rect">
            <a:avLst/>
          </a:prstGeom>
        </p:spPr>
        <p:txBody>
          <a:bodyPr wrap="square">
            <a:spAutoFit/>
          </a:bodyPr>
          <a:lstStyle/>
          <a:p>
            <a:r>
              <a:rPr lang="tr-TR" b="1" dirty="0"/>
              <a:t>ÇİMENTO BETON LABORATUVARI DALI</a:t>
            </a:r>
          </a:p>
        </p:txBody>
      </p:sp>
      <p:sp>
        <p:nvSpPr>
          <p:cNvPr id="4" name="Dikdörtgen 3">
            <a:extLst>
              <a:ext uri="{FF2B5EF4-FFF2-40B4-BE49-F238E27FC236}">
                <a16:creationId xmlns:a16="http://schemas.microsoft.com/office/drawing/2014/main" xmlns="" id="{A278DC71-EC72-47FB-8B88-B7A8653C3030}"/>
              </a:ext>
            </a:extLst>
          </p:cNvPr>
          <p:cNvSpPr/>
          <p:nvPr/>
        </p:nvSpPr>
        <p:spPr>
          <a:xfrm>
            <a:off x="706346" y="2564745"/>
            <a:ext cx="5585124" cy="1234697"/>
          </a:xfrm>
          <a:prstGeom prst="rect">
            <a:avLst/>
          </a:prstGeom>
        </p:spPr>
        <p:txBody>
          <a:bodyPr wrap="square">
            <a:spAutoFit/>
          </a:bodyPr>
          <a:lstStyle/>
          <a:p>
            <a:pPr>
              <a:lnSpc>
                <a:spcPct val="107000"/>
              </a:lnSpc>
            </a:pPr>
            <a:r>
              <a:rPr lang="tr-TR" sz="1400" b="1" dirty="0">
                <a:ea typeface="Times New Roman" panose="02020603050405020304" pitchFamily="18" charset="0"/>
                <a:cs typeface="Arial" pitchFamily="34" charset="0"/>
              </a:rPr>
              <a:t>TANIMI: </a:t>
            </a:r>
            <a:r>
              <a:rPr lang="tr-TR" sz="1400" dirty="0">
                <a:ea typeface="Times New Roman" panose="02020603050405020304" pitchFamily="18" charset="0"/>
                <a:cs typeface="Arial" pitchFamily="34" charset="0"/>
              </a:rPr>
              <a:t>Yapının inşa sürecinde inşaata ait agrega çimento, beton ve zemin deneylerinin yapılması konusunda yeterliklerini kazandırmaya yönelik eğitim ve öğretime verilen daldır</a:t>
            </a:r>
            <a:endParaRPr lang="tr-TR" sz="1400" dirty="0"/>
          </a:p>
          <a:p>
            <a:pPr>
              <a:lnSpc>
                <a:spcPct val="107000"/>
              </a:lnSpc>
              <a:spcAft>
                <a:spcPts val="0"/>
              </a:spcAft>
            </a:pPr>
            <a:endParaRPr lang="tr-TR" sz="1400" dirty="0">
              <a:ea typeface="Times New Roman" panose="02020603050405020304" pitchFamily="18" charset="0"/>
              <a:cs typeface="Arial" pitchFamily="34" charset="0"/>
            </a:endParaRPr>
          </a:p>
          <a:p>
            <a:pPr>
              <a:lnSpc>
                <a:spcPct val="107000"/>
              </a:lnSpc>
              <a:spcAft>
                <a:spcPts val="0"/>
              </a:spcAft>
            </a:pPr>
            <a:endParaRPr lang="tr-TR" sz="1400" dirty="0">
              <a:ea typeface="Times New Roman" panose="02020603050405020304" pitchFamily="18" charset="0"/>
              <a:cs typeface="Arial" pitchFamily="34" charset="0"/>
            </a:endParaRPr>
          </a:p>
        </p:txBody>
      </p:sp>
      <p:sp>
        <p:nvSpPr>
          <p:cNvPr id="5" name="Dikdörtgen 4">
            <a:extLst>
              <a:ext uri="{FF2B5EF4-FFF2-40B4-BE49-F238E27FC236}">
                <a16:creationId xmlns:a16="http://schemas.microsoft.com/office/drawing/2014/main" xmlns="" id="{1FCF0CDB-847B-46CA-AAA3-9EBA814A35E2}"/>
              </a:ext>
            </a:extLst>
          </p:cNvPr>
          <p:cNvSpPr/>
          <p:nvPr/>
        </p:nvSpPr>
        <p:spPr>
          <a:xfrm>
            <a:off x="706346" y="3908120"/>
            <a:ext cx="6096000" cy="523220"/>
          </a:xfrm>
          <a:prstGeom prst="rect">
            <a:avLst/>
          </a:prstGeom>
        </p:spPr>
        <p:txBody>
          <a:bodyPr>
            <a:spAutoFit/>
          </a:bodyPr>
          <a:lstStyle/>
          <a:p>
            <a:r>
              <a:rPr lang="tr-TR" sz="1400" b="1" dirty="0"/>
              <a:t>AMACI: </a:t>
            </a:r>
            <a:r>
              <a:rPr lang="tr-TR" sz="1400" dirty="0"/>
              <a:t>İnşaat teknolojisi alanında inşaat </a:t>
            </a:r>
            <a:r>
              <a:rPr lang="tr-TR" sz="1400" dirty="0" err="1"/>
              <a:t>labaratuarcılığı</a:t>
            </a:r>
            <a:r>
              <a:rPr lang="tr-TR" sz="1400" dirty="0"/>
              <a:t> mesleğinin yeterliklerine sahip meslek elemanı yetiştirmek amaçlanmaktadır.</a:t>
            </a:r>
          </a:p>
        </p:txBody>
      </p:sp>
      <p:pic>
        <p:nvPicPr>
          <p:cNvPr id="10" name="İçerik Yer Tutucusu 4">
            <a:extLst>
              <a:ext uri="{FF2B5EF4-FFF2-40B4-BE49-F238E27FC236}">
                <a16:creationId xmlns:a16="http://schemas.microsoft.com/office/drawing/2014/main" xmlns="" id="{9F22CD5E-33FA-4528-912B-607CEE6AA131}"/>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6802345" y="1690067"/>
            <a:ext cx="2331715" cy="2984051"/>
          </a:xfrm>
        </p:spPr>
      </p:pic>
      <p:pic>
        <p:nvPicPr>
          <p:cNvPr id="12" name="İçerik Yer Tutucusu 11">
            <a:extLst>
              <a:ext uri="{FF2B5EF4-FFF2-40B4-BE49-F238E27FC236}">
                <a16:creationId xmlns:a16="http://schemas.microsoft.com/office/drawing/2014/main" xmlns="" id="{F3770F5A-8BD7-42D7-89AC-1BD5D8F0FA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6190" y="1690066"/>
            <a:ext cx="2239464" cy="2984051"/>
          </a:xfrm>
          <a:prstGeom prst="rect">
            <a:avLst/>
          </a:prstGeom>
        </p:spPr>
      </p:pic>
      <p:pic>
        <p:nvPicPr>
          <p:cNvPr id="13" name="İçerik Yer Tutucusu 6">
            <a:extLst>
              <a:ext uri="{FF2B5EF4-FFF2-40B4-BE49-F238E27FC236}">
                <a16:creationId xmlns:a16="http://schemas.microsoft.com/office/drawing/2014/main" xmlns="" id="{76ABD76F-07B1-4586-9D37-07D72E8A80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2345" y="4743319"/>
            <a:ext cx="2878367" cy="1982334"/>
          </a:xfrm>
          <a:prstGeom prst="rect">
            <a:avLst/>
          </a:prstGeom>
        </p:spPr>
      </p:pic>
      <p:pic>
        <p:nvPicPr>
          <p:cNvPr id="16" name="İçerik Yer Tutucusu 7">
            <a:extLst>
              <a:ext uri="{FF2B5EF4-FFF2-40B4-BE49-F238E27FC236}">
                <a16:creationId xmlns:a16="http://schemas.microsoft.com/office/drawing/2014/main" xmlns="" id="{776E47F7-6E39-4B30-8B51-21D451262A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09923" y="4720368"/>
            <a:ext cx="1675732" cy="2005285"/>
          </a:xfrm>
          <a:prstGeom prst="rect">
            <a:avLst/>
          </a:prstGeom>
        </p:spPr>
      </p:pic>
    </p:spTree>
    <p:extLst>
      <p:ext uri="{BB962C8B-B14F-4D97-AF65-F5344CB8AC3E}">
        <p14:creationId xmlns:p14="http://schemas.microsoft.com/office/powerpoint/2010/main" val="105208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pic>
        <p:nvPicPr>
          <p:cNvPr id="4" name="Resim 3">
            <a:extLst>
              <a:ext uri="{FF2B5EF4-FFF2-40B4-BE49-F238E27FC236}">
                <a16:creationId xmlns:a16="http://schemas.microsoft.com/office/drawing/2014/main" xmlns="" id="{C72C05BA-B014-4BDE-9D74-1D23A6A13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604" y="1375709"/>
            <a:ext cx="11153274" cy="5349944"/>
          </a:xfrm>
          <a:prstGeom prst="rect">
            <a:avLst/>
          </a:prstGeom>
        </p:spPr>
      </p:pic>
    </p:spTree>
    <p:extLst>
      <p:ext uri="{BB962C8B-B14F-4D97-AF65-F5344CB8AC3E}">
        <p14:creationId xmlns:p14="http://schemas.microsoft.com/office/powerpoint/2010/main" val="360299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sp>
        <p:nvSpPr>
          <p:cNvPr id="6" name="Metin kutusu 5">
            <a:extLst>
              <a:ext uri="{FF2B5EF4-FFF2-40B4-BE49-F238E27FC236}">
                <a16:creationId xmlns:a16="http://schemas.microsoft.com/office/drawing/2014/main" xmlns="" id="{FB3DCF49-2624-4353-9895-18DF990B1644}"/>
              </a:ext>
            </a:extLst>
          </p:cNvPr>
          <p:cNvSpPr txBox="1"/>
          <p:nvPr/>
        </p:nvSpPr>
        <p:spPr>
          <a:xfrm>
            <a:off x="2546822" y="1214463"/>
            <a:ext cx="6950872" cy="461665"/>
          </a:xfrm>
          <a:prstGeom prst="rect">
            <a:avLst/>
          </a:prstGeom>
          <a:noFill/>
        </p:spPr>
        <p:txBody>
          <a:bodyPr wrap="square" rtlCol="0">
            <a:spAutoFit/>
          </a:bodyPr>
          <a:lstStyle/>
          <a:p>
            <a:pPr algn="ctr"/>
            <a:r>
              <a:rPr lang="tr-TR" sz="2400" b="1" dirty="0"/>
              <a:t>İNŞAAT TEKNOLOJİSİ ALANI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sp>
        <p:nvSpPr>
          <p:cNvPr id="2" name="Dikdörtgen 1">
            <a:extLst>
              <a:ext uri="{FF2B5EF4-FFF2-40B4-BE49-F238E27FC236}">
                <a16:creationId xmlns:a16="http://schemas.microsoft.com/office/drawing/2014/main" xmlns="" id="{85A9F535-83B5-4E2B-B0F7-E136E4A385C1}"/>
              </a:ext>
            </a:extLst>
          </p:cNvPr>
          <p:cNvSpPr/>
          <p:nvPr/>
        </p:nvSpPr>
        <p:spPr>
          <a:xfrm>
            <a:off x="706346" y="1762755"/>
            <a:ext cx="5389654" cy="369332"/>
          </a:xfrm>
          <a:prstGeom prst="rect">
            <a:avLst/>
          </a:prstGeom>
        </p:spPr>
        <p:txBody>
          <a:bodyPr wrap="square">
            <a:spAutoFit/>
          </a:bodyPr>
          <a:lstStyle/>
          <a:p>
            <a:r>
              <a:rPr lang="es-ES" b="1" dirty="0"/>
              <a:t>CEPHE SISTEMLER VE PVC DOĞRAMA</a:t>
            </a:r>
            <a:r>
              <a:rPr lang="tr-TR" b="1" dirty="0"/>
              <a:t> DALI</a:t>
            </a:r>
          </a:p>
        </p:txBody>
      </p:sp>
      <p:sp>
        <p:nvSpPr>
          <p:cNvPr id="4" name="Dikdörtgen 3">
            <a:extLst>
              <a:ext uri="{FF2B5EF4-FFF2-40B4-BE49-F238E27FC236}">
                <a16:creationId xmlns:a16="http://schemas.microsoft.com/office/drawing/2014/main" xmlns="" id="{A278DC71-EC72-47FB-8B88-B7A8653C3030}"/>
              </a:ext>
            </a:extLst>
          </p:cNvPr>
          <p:cNvSpPr/>
          <p:nvPr/>
        </p:nvSpPr>
        <p:spPr>
          <a:xfrm>
            <a:off x="706346" y="2588105"/>
            <a:ext cx="5585124" cy="2387257"/>
          </a:xfrm>
          <a:prstGeom prst="rect">
            <a:avLst/>
          </a:prstGeom>
        </p:spPr>
        <p:txBody>
          <a:bodyPr wrap="square">
            <a:spAutoFit/>
          </a:bodyPr>
          <a:lstStyle/>
          <a:p>
            <a:pPr>
              <a:lnSpc>
                <a:spcPct val="107000"/>
              </a:lnSpc>
            </a:pPr>
            <a:r>
              <a:rPr lang="tr-TR" sz="1400" dirty="0">
                <a:ea typeface="Times New Roman" panose="02020603050405020304" pitchFamily="18" charset="0"/>
                <a:cs typeface="Arial" pitchFamily="34" charset="0"/>
              </a:rPr>
              <a:t>Öğrenciler İnşaat Teknolojisi alanında PVC doğramaların, kaplamaların, bölme duvarların çizim, imalat ve montaj işlerini yapan teknik elemanlar bu dalda eğitim alırlar.</a:t>
            </a:r>
          </a:p>
          <a:p>
            <a:pPr>
              <a:lnSpc>
                <a:spcPct val="107000"/>
              </a:lnSpc>
            </a:pPr>
            <a:endParaRPr lang="tr-TR" sz="1400" b="1" dirty="0"/>
          </a:p>
          <a:p>
            <a:pPr>
              <a:lnSpc>
                <a:spcPct val="107000"/>
              </a:lnSpc>
            </a:pPr>
            <a:r>
              <a:rPr lang="tr-TR" sz="1400" b="1" dirty="0"/>
              <a:t>İş İmkanları</a:t>
            </a:r>
          </a:p>
          <a:p>
            <a:pPr>
              <a:lnSpc>
                <a:spcPct val="107000"/>
              </a:lnSpc>
            </a:pPr>
            <a:r>
              <a:rPr lang="tr-TR" sz="1400" dirty="0"/>
              <a:t>PVC Doğrama İmalat ve Montaj Teknisyeni genellikle özel sektöre ait işletmelerde,  yetkili satış bayii ve üretim tesislerinde, mühendislik ve mimarlık bürolarında, müteahhitlik ve müşavirlik hizmeti veren kuruluşlarda teknik ara eleman olarak çalışabilirler.</a:t>
            </a:r>
            <a:endParaRPr lang="tr-TR" sz="1400" b="1" dirty="0">
              <a:ea typeface="Times New Roman" panose="02020603050405020304" pitchFamily="18" charset="0"/>
              <a:cs typeface="Arial" pitchFamily="34" charset="0"/>
            </a:endParaRPr>
          </a:p>
          <a:p>
            <a:pPr>
              <a:lnSpc>
                <a:spcPct val="107000"/>
              </a:lnSpc>
              <a:spcAft>
                <a:spcPts val="0"/>
              </a:spcAft>
            </a:pPr>
            <a:endParaRPr lang="tr-TR" sz="1400" dirty="0">
              <a:ea typeface="Times New Roman" panose="02020603050405020304" pitchFamily="18" charset="0"/>
              <a:cs typeface="Arial" pitchFamily="34" charset="0"/>
            </a:endParaRPr>
          </a:p>
        </p:txBody>
      </p:sp>
      <p:pic>
        <p:nvPicPr>
          <p:cNvPr id="9" name="İçerik Yer Tutucusu 3">
            <a:extLst>
              <a:ext uri="{FF2B5EF4-FFF2-40B4-BE49-F238E27FC236}">
                <a16:creationId xmlns:a16="http://schemas.microsoft.com/office/drawing/2014/main" xmlns="" id="{51C977D6-9A06-4C69-9CF9-6EF1C18E919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4276"/>
          <a:stretch/>
        </p:blipFill>
        <p:spPr>
          <a:xfrm rot="5400000">
            <a:off x="7995444" y="917066"/>
            <a:ext cx="2387257" cy="3905381"/>
          </a:xfrm>
        </p:spPr>
      </p:pic>
      <p:pic>
        <p:nvPicPr>
          <p:cNvPr id="10" name="İçerik Yer Tutucusu 3">
            <a:extLst>
              <a:ext uri="{FF2B5EF4-FFF2-40B4-BE49-F238E27FC236}">
                <a16:creationId xmlns:a16="http://schemas.microsoft.com/office/drawing/2014/main" xmlns="" id="{4357B540-EF92-4423-BEE8-2EC05A100D0F}"/>
              </a:ext>
            </a:extLst>
          </p:cNvPr>
          <p:cNvPicPr>
            <a:picLocks noChangeAspect="1"/>
          </p:cNvPicPr>
          <p:nvPr/>
        </p:nvPicPr>
        <p:blipFill rotWithShape="1">
          <a:blip r:embed="rId5">
            <a:extLst>
              <a:ext uri="{28A0092B-C50C-407E-A947-70E740481C1C}">
                <a14:useLocalDpi xmlns:a14="http://schemas.microsoft.com/office/drawing/2010/main" val="0"/>
              </a:ext>
            </a:extLst>
          </a:blip>
          <a:srcRect l="13375"/>
          <a:stretch/>
        </p:blipFill>
        <p:spPr>
          <a:xfrm rot="5400000">
            <a:off x="7915310" y="3499200"/>
            <a:ext cx="2547526" cy="3905380"/>
          </a:xfrm>
          <a:prstGeom prst="rect">
            <a:avLst/>
          </a:prstGeom>
        </p:spPr>
      </p:pic>
    </p:spTree>
    <p:extLst>
      <p:ext uri="{BB962C8B-B14F-4D97-AF65-F5344CB8AC3E}">
        <p14:creationId xmlns:p14="http://schemas.microsoft.com/office/powerpoint/2010/main" val="129142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pic>
        <p:nvPicPr>
          <p:cNvPr id="4" name="Resim 3">
            <a:extLst>
              <a:ext uri="{FF2B5EF4-FFF2-40B4-BE49-F238E27FC236}">
                <a16:creationId xmlns:a16="http://schemas.microsoft.com/office/drawing/2014/main" xmlns="" id="{5DCA7495-A851-49EB-BA1A-1361A9A5DDE5}"/>
              </a:ext>
            </a:extLst>
          </p:cNvPr>
          <p:cNvPicPr>
            <a:picLocks noChangeAspect="1"/>
          </p:cNvPicPr>
          <p:nvPr/>
        </p:nvPicPr>
        <p:blipFill rotWithShape="1">
          <a:blip r:embed="rId4">
            <a:extLst>
              <a:ext uri="{28A0092B-C50C-407E-A947-70E740481C1C}">
                <a14:useLocalDpi xmlns:a14="http://schemas.microsoft.com/office/drawing/2010/main" val="0"/>
              </a:ext>
            </a:extLst>
          </a:blip>
          <a:srcRect l="9165"/>
          <a:stretch/>
        </p:blipFill>
        <p:spPr>
          <a:xfrm>
            <a:off x="341697" y="1492891"/>
            <a:ext cx="7327228" cy="5155760"/>
          </a:xfrm>
          <a:prstGeom prst="rect">
            <a:avLst/>
          </a:prstGeom>
        </p:spPr>
      </p:pic>
      <p:sp>
        <p:nvSpPr>
          <p:cNvPr id="5" name="Metin kutusu 4">
            <a:extLst>
              <a:ext uri="{FF2B5EF4-FFF2-40B4-BE49-F238E27FC236}">
                <a16:creationId xmlns:a16="http://schemas.microsoft.com/office/drawing/2014/main" xmlns="" id="{7E37476F-51C0-4111-BF69-E2C31C73DB5A}"/>
              </a:ext>
            </a:extLst>
          </p:cNvPr>
          <p:cNvSpPr txBox="1"/>
          <p:nvPr/>
        </p:nvSpPr>
        <p:spPr>
          <a:xfrm>
            <a:off x="8989072" y="1887715"/>
            <a:ext cx="1950149" cy="400110"/>
          </a:xfrm>
          <a:prstGeom prst="rect">
            <a:avLst/>
          </a:prstGeom>
          <a:noFill/>
        </p:spPr>
        <p:txBody>
          <a:bodyPr wrap="square" rtlCol="0">
            <a:spAutoFit/>
          </a:bodyPr>
          <a:lstStyle/>
          <a:p>
            <a:pPr algn="ctr"/>
            <a:r>
              <a:rPr lang="tr-TR" sz="2000" b="1" dirty="0"/>
              <a:t>İletişim Bilgileri</a:t>
            </a:r>
          </a:p>
        </p:txBody>
      </p:sp>
      <p:sp>
        <p:nvSpPr>
          <p:cNvPr id="7" name="Metin kutusu 6">
            <a:extLst>
              <a:ext uri="{FF2B5EF4-FFF2-40B4-BE49-F238E27FC236}">
                <a16:creationId xmlns:a16="http://schemas.microsoft.com/office/drawing/2014/main" xmlns="" id="{4DAE5A0B-CBCD-41FE-ADEB-BB66A5ABABCE}"/>
              </a:ext>
            </a:extLst>
          </p:cNvPr>
          <p:cNvSpPr txBox="1"/>
          <p:nvPr/>
        </p:nvSpPr>
        <p:spPr>
          <a:xfrm>
            <a:off x="7955679" y="2505670"/>
            <a:ext cx="3768980" cy="923330"/>
          </a:xfrm>
          <a:prstGeom prst="rect">
            <a:avLst/>
          </a:prstGeom>
          <a:noFill/>
        </p:spPr>
        <p:txBody>
          <a:bodyPr wrap="none" rtlCol="0">
            <a:spAutoFit/>
          </a:bodyPr>
          <a:lstStyle/>
          <a:p>
            <a:r>
              <a:rPr lang="tr-TR" dirty="0"/>
              <a:t>ADRES : </a:t>
            </a:r>
          </a:p>
          <a:p>
            <a:r>
              <a:rPr lang="tr-TR" dirty="0"/>
              <a:t>Alsancak Mahallesi 76024 Sokak No:1</a:t>
            </a:r>
          </a:p>
          <a:p>
            <a:r>
              <a:rPr lang="tr-TR" dirty="0"/>
              <a:t>33090 			   Toroslar/MERSİN</a:t>
            </a:r>
          </a:p>
        </p:txBody>
      </p:sp>
      <p:sp>
        <p:nvSpPr>
          <p:cNvPr id="10" name="Metin kutusu 9">
            <a:extLst>
              <a:ext uri="{FF2B5EF4-FFF2-40B4-BE49-F238E27FC236}">
                <a16:creationId xmlns:a16="http://schemas.microsoft.com/office/drawing/2014/main" xmlns="" id="{6B5233F1-C596-404D-920D-8A703A2DEB19}"/>
              </a:ext>
            </a:extLst>
          </p:cNvPr>
          <p:cNvSpPr txBox="1"/>
          <p:nvPr/>
        </p:nvSpPr>
        <p:spPr>
          <a:xfrm>
            <a:off x="7952507" y="3796040"/>
            <a:ext cx="2986715" cy="369332"/>
          </a:xfrm>
          <a:prstGeom prst="rect">
            <a:avLst/>
          </a:prstGeom>
          <a:noFill/>
        </p:spPr>
        <p:txBody>
          <a:bodyPr wrap="none" rtlCol="0">
            <a:spAutoFit/>
          </a:bodyPr>
          <a:lstStyle/>
          <a:p>
            <a:r>
              <a:rPr lang="tr-TR" dirty="0"/>
              <a:t>Telefon 	     : 0 324 226 03 50</a:t>
            </a:r>
          </a:p>
        </p:txBody>
      </p:sp>
      <p:sp>
        <p:nvSpPr>
          <p:cNvPr id="12" name="Metin kutusu 11">
            <a:extLst>
              <a:ext uri="{FF2B5EF4-FFF2-40B4-BE49-F238E27FC236}">
                <a16:creationId xmlns:a16="http://schemas.microsoft.com/office/drawing/2014/main" xmlns="" id="{18AE06C8-045E-4B30-A3FD-6BBCCE5D8815}"/>
              </a:ext>
            </a:extLst>
          </p:cNvPr>
          <p:cNvSpPr txBox="1"/>
          <p:nvPr/>
        </p:nvSpPr>
        <p:spPr>
          <a:xfrm>
            <a:off x="7944457" y="4152078"/>
            <a:ext cx="3156505" cy="369332"/>
          </a:xfrm>
          <a:prstGeom prst="rect">
            <a:avLst/>
          </a:prstGeom>
          <a:noFill/>
        </p:spPr>
        <p:txBody>
          <a:bodyPr wrap="square" rtlCol="0">
            <a:spAutoFit/>
          </a:bodyPr>
          <a:lstStyle/>
          <a:p>
            <a:r>
              <a:rPr lang="tr-TR" dirty="0"/>
              <a:t>Belge Geçer : 0 324 226 22 38</a:t>
            </a:r>
          </a:p>
        </p:txBody>
      </p:sp>
      <p:sp>
        <p:nvSpPr>
          <p:cNvPr id="14" name="Metin kutusu 13">
            <a:extLst>
              <a:ext uri="{FF2B5EF4-FFF2-40B4-BE49-F238E27FC236}">
                <a16:creationId xmlns:a16="http://schemas.microsoft.com/office/drawing/2014/main" xmlns="" id="{1E9FEDB9-5B65-4D81-A4CA-A22E782C4AF0}"/>
              </a:ext>
            </a:extLst>
          </p:cNvPr>
          <p:cNvSpPr txBox="1"/>
          <p:nvPr/>
        </p:nvSpPr>
        <p:spPr>
          <a:xfrm>
            <a:off x="7952507" y="4506619"/>
            <a:ext cx="4294252" cy="369332"/>
          </a:xfrm>
          <a:prstGeom prst="rect">
            <a:avLst/>
          </a:prstGeom>
          <a:noFill/>
        </p:spPr>
        <p:txBody>
          <a:bodyPr wrap="none" rtlCol="0">
            <a:spAutoFit/>
          </a:bodyPr>
          <a:lstStyle/>
          <a:p>
            <a:r>
              <a:rPr lang="tr-TR" dirty="0"/>
              <a:t>Web              : </a:t>
            </a:r>
            <a:r>
              <a:rPr lang="tr-TR" dirty="0" smtClean="0"/>
              <a:t>mersinataturkmtal.meb.k12.tr</a:t>
            </a:r>
            <a:endParaRPr lang="tr-TR" dirty="0"/>
          </a:p>
        </p:txBody>
      </p:sp>
      <p:sp>
        <p:nvSpPr>
          <p:cNvPr id="15" name="Metin kutusu 14">
            <a:extLst>
              <a:ext uri="{FF2B5EF4-FFF2-40B4-BE49-F238E27FC236}">
                <a16:creationId xmlns:a16="http://schemas.microsoft.com/office/drawing/2014/main" xmlns="" id="{2B3BB33B-92F5-4D24-B8DC-B8487894EF87}"/>
              </a:ext>
            </a:extLst>
          </p:cNvPr>
          <p:cNvSpPr txBox="1"/>
          <p:nvPr/>
        </p:nvSpPr>
        <p:spPr>
          <a:xfrm>
            <a:off x="8053817" y="5174249"/>
            <a:ext cx="2682145" cy="369332"/>
          </a:xfrm>
          <a:prstGeom prst="rect">
            <a:avLst/>
          </a:prstGeom>
          <a:noFill/>
        </p:spPr>
        <p:txBody>
          <a:bodyPr wrap="none" rtlCol="0">
            <a:spAutoFit/>
          </a:bodyPr>
          <a:lstStyle/>
          <a:p>
            <a:r>
              <a:rPr lang="tr-TR" dirty="0"/>
              <a:t>Kapalı Alan 	 : 17,337 m</a:t>
            </a:r>
            <a:r>
              <a:rPr lang="tr-TR" baseline="30000" dirty="0"/>
              <a:t>2</a:t>
            </a:r>
          </a:p>
        </p:txBody>
      </p:sp>
      <p:sp>
        <p:nvSpPr>
          <p:cNvPr id="16" name="Metin kutusu 15">
            <a:extLst>
              <a:ext uri="{FF2B5EF4-FFF2-40B4-BE49-F238E27FC236}">
                <a16:creationId xmlns:a16="http://schemas.microsoft.com/office/drawing/2014/main" xmlns="" id="{C5ACB888-6145-474E-89F6-AB76460E1D2A}"/>
              </a:ext>
            </a:extLst>
          </p:cNvPr>
          <p:cNvSpPr txBox="1"/>
          <p:nvPr/>
        </p:nvSpPr>
        <p:spPr>
          <a:xfrm>
            <a:off x="8053817" y="5584238"/>
            <a:ext cx="2632452" cy="369332"/>
          </a:xfrm>
          <a:prstGeom prst="rect">
            <a:avLst/>
          </a:prstGeom>
          <a:noFill/>
        </p:spPr>
        <p:txBody>
          <a:bodyPr wrap="none" rtlCol="0">
            <a:spAutoFit/>
          </a:bodyPr>
          <a:lstStyle/>
          <a:p>
            <a:r>
              <a:rPr lang="tr-TR" dirty="0"/>
              <a:t>Açık Alan   	 : 8,843 m</a:t>
            </a:r>
            <a:r>
              <a:rPr lang="tr-TR" baseline="30000" dirty="0"/>
              <a:t>2</a:t>
            </a:r>
            <a:endParaRPr lang="tr-TR" dirty="0"/>
          </a:p>
        </p:txBody>
      </p:sp>
      <p:sp>
        <p:nvSpPr>
          <p:cNvPr id="17" name="Metin kutusu 16">
            <a:extLst>
              <a:ext uri="{FF2B5EF4-FFF2-40B4-BE49-F238E27FC236}">
                <a16:creationId xmlns:a16="http://schemas.microsoft.com/office/drawing/2014/main" xmlns="" id="{8F47B2EA-09E4-4B37-BD00-F4151F145EEA}"/>
              </a:ext>
            </a:extLst>
          </p:cNvPr>
          <p:cNvSpPr txBox="1"/>
          <p:nvPr/>
        </p:nvSpPr>
        <p:spPr>
          <a:xfrm>
            <a:off x="8053817" y="6005163"/>
            <a:ext cx="2735044" cy="369332"/>
          </a:xfrm>
          <a:prstGeom prst="rect">
            <a:avLst/>
          </a:prstGeom>
          <a:noFill/>
        </p:spPr>
        <p:txBody>
          <a:bodyPr wrap="none" rtlCol="0">
            <a:spAutoFit/>
          </a:bodyPr>
          <a:lstStyle/>
          <a:p>
            <a:r>
              <a:rPr lang="tr-TR" dirty="0"/>
              <a:t>Toplam Alanı	 : 26,180 m</a:t>
            </a:r>
            <a:r>
              <a:rPr lang="tr-TR" baseline="30000" dirty="0"/>
              <a:t>2</a:t>
            </a:r>
          </a:p>
        </p:txBody>
      </p:sp>
    </p:spTree>
    <p:extLst>
      <p:ext uri="{BB962C8B-B14F-4D97-AF65-F5344CB8AC3E}">
        <p14:creationId xmlns:p14="http://schemas.microsoft.com/office/powerpoint/2010/main" val="369129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pic>
        <p:nvPicPr>
          <p:cNvPr id="5" name="Resim 4">
            <a:extLst>
              <a:ext uri="{FF2B5EF4-FFF2-40B4-BE49-F238E27FC236}">
                <a16:creationId xmlns:a16="http://schemas.microsoft.com/office/drawing/2014/main" xmlns="" id="{078A8B15-F9A0-40B7-B4AC-F6EB48D0C6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758" y="1474793"/>
            <a:ext cx="10852484" cy="4781628"/>
          </a:xfrm>
          <a:prstGeom prst="rect">
            <a:avLst/>
          </a:prstGeom>
        </p:spPr>
      </p:pic>
    </p:spTree>
    <p:extLst>
      <p:ext uri="{BB962C8B-B14F-4D97-AF65-F5344CB8AC3E}">
        <p14:creationId xmlns:p14="http://schemas.microsoft.com/office/powerpoint/2010/main" val="365516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pic>
        <p:nvPicPr>
          <p:cNvPr id="7" name="Resim 6">
            <a:extLst>
              <a:ext uri="{FF2B5EF4-FFF2-40B4-BE49-F238E27FC236}">
                <a16:creationId xmlns:a16="http://schemas.microsoft.com/office/drawing/2014/main" xmlns="" id="{FF4AC3DC-23E4-4E67-8EE5-D20713F6B8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23" y="4925596"/>
            <a:ext cx="3323724" cy="1815738"/>
          </a:xfrm>
          <a:prstGeom prst="rect">
            <a:avLst/>
          </a:prstGeom>
        </p:spPr>
      </p:pic>
      <p:pic>
        <p:nvPicPr>
          <p:cNvPr id="9" name="Resim 8">
            <a:extLst>
              <a:ext uri="{FF2B5EF4-FFF2-40B4-BE49-F238E27FC236}">
                <a16:creationId xmlns:a16="http://schemas.microsoft.com/office/drawing/2014/main" xmlns="" id="{2E039E41-EE91-4C61-8F59-DAA587918A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3106" y="4926934"/>
            <a:ext cx="3191749" cy="1814400"/>
          </a:xfrm>
          <a:prstGeom prst="rect">
            <a:avLst/>
          </a:prstGeom>
        </p:spPr>
      </p:pic>
      <p:pic>
        <p:nvPicPr>
          <p:cNvPr id="16" name="Resim 15">
            <a:extLst>
              <a:ext uri="{FF2B5EF4-FFF2-40B4-BE49-F238E27FC236}">
                <a16:creationId xmlns:a16="http://schemas.microsoft.com/office/drawing/2014/main" xmlns="" id="{D02D6C22-C786-496D-AE72-07FB1714FE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0814" y="4926934"/>
            <a:ext cx="2714492" cy="1814400"/>
          </a:xfrm>
          <a:prstGeom prst="rect">
            <a:avLst/>
          </a:prstGeom>
        </p:spPr>
      </p:pic>
      <p:pic>
        <p:nvPicPr>
          <p:cNvPr id="2" name="Resim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3423" y="1200331"/>
            <a:ext cx="10241883" cy="3651432"/>
          </a:xfrm>
          <a:prstGeom prst="rect">
            <a:avLst/>
          </a:prstGeom>
        </p:spPr>
      </p:pic>
    </p:spTree>
    <p:extLst>
      <p:ext uri="{BB962C8B-B14F-4D97-AF65-F5344CB8AC3E}">
        <p14:creationId xmlns:p14="http://schemas.microsoft.com/office/powerpoint/2010/main" val="103065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sp>
        <p:nvSpPr>
          <p:cNvPr id="6" name="Metin kutusu 5">
            <a:extLst>
              <a:ext uri="{FF2B5EF4-FFF2-40B4-BE49-F238E27FC236}">
                <a16:creationId xmlns:a16="http://schemas.microsoft.com/office/drawing/2014/main" xmlns="" id="{FB3DCF49-2624-4353-9895-18DF990B1644}"/>
              </a:ext>
            </a:extLst>
          </p:cNvPr>
          <p:cNvSpPr txBox="1"/>
          <p:nvPr/>
        </p:nvSpPr>
        <p:spPr>
          <a:xfrm>
            <a:off x="3887173" y="1143728"/>
            <a:ext cx="4417651" cy="461665"/>
          </a:xfrm>
          <a:prstGeom prst="rect">
            <a:avLst/>
          </a:prstGeom>
          <a:noFill/>
        </p:spPr>
        <p:txBody>
          <a:bodyPr wrap="square" rtlCol="0">
            <a:spAutoFit/>
          </a:bodyPr>
          <a:lstStyle/>
          <a:p>
            <a:pPr algn="ctr"/>
            <a:r>
              <a:rPr lang="tr-TR" sz="2400" b="1" dirty="0"/>
              <a:t>OKULUMUZ ALAN VE DALLARI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graphicFrame>
        <p:nvGraphicFramePr>
          <p:cNvPr id="2" name="Tablo 1">
            <a:extLst>
              <a:ext uri="{FF2B5EF4-FFF2-40B4-BE49-F238E27FC236}">
                <a16:creationId xmlns:a16="http://schemas.microsoft.com/office/drawing/2014/main" xmlns="" id="{AF047C3D-1316-424D-AE05-195736406C57}"/>
              </a:ext>
            </a:extLst>
          </p:cNvPr>
          <p:cNvGraphicFramePr>
            <a:graphicFrameLocks noGrp="1"/>
          </p:cNvGraphicFramePr>
          <p:nvPr>
            <p:extLst>
              <p:ext uri="{D42A27DB-BD31-4B8C-83A1-F6EECF244321}">
                <p14:modId xmlns:p14="http://schemas.microsoft.com/office/powerpoint/2010/main" val="4194886168"/>
              </p:ext>
            </p:extLst>
          </p:nvPr>
        </p:nvGraphicFramePr>
        <p:xfrm>
          <a:off x="1258502" y="1656428"/>
          <a:ext cx="9674995" cy="4881944"/>
        </p:xfrm>
        <a:graphic>
          <a:graphicData uri="http://schemas.openxmlformats.org/drawingml/2006/table">
            <a:tbl>
              <a:tblPr firstRow="1" firstCol="1" bandRow="1">
                <a:tableStyleId>{8799B23B-EC83-4686-B30A-512413B5E67A}</a:tableStyleId>
              </a:tblPr>
              <a:tblGrid>
                <a:gridCol w="561062">
                  <a:extLst>
                    <a:ext uri="{9D8B030D-6E8A-4147-A177-3AD203B41FA5}">
                      <a16:colId xmlns:a16="http://schemas.microsoft.com/office/drawing/2014/main" xmlns="" val="1074111663"/>
                    </a:ext>
                  </a:extLst>
                </a:gridCol>
                <a:gridCol w="4466010">
                  <a:extLst>
                    <a:ext uri="{9D8B030D-6E8A-4147-A177-3AD203B41FA5}">
                      <a16:colId xmlns:a16="http://schemas.microsoft.com/office/drawing/2014/main" xmlns="" val="3406561730"/>
                    </a:ext>
                  </a:extLst>
                </a:gridCol>
                <a:gridCol w="4647923">
                  <a:extLst>
                    <a:ext uri="{9D8B030D-6E8A-4147-A177-3AD203B41FA5}">
                      <a16:colId xmlns:a16="http://schemas.microsoft.com/office/drawing/2014/main" xmlns="" val="1801180225"/>
                    </a:ext>
                  </a:extLst>
                </a:gridCol>
              </a:tblGrid>
              <a:tr h="323030">
                <a:tc>
                  <a:txBody>
                    <a:bodyPr/>
                    <a:lstStyle/>
                    <a:p>
                      <a:pPr algn="ctr">
                        <a:lnSpc>
                          <a:spcPct val="115000"/>
                        </a:lnSpc>
                        <a:spcAft>
                          <a:spcPts val="1000"/>
                        </a:spcAft>
                      </a:pPr>
                      <a:r>
                        <a:rPr lang="tr-TR" sz="1000">
                          <a:effectLst/>
                        </a:rPr>
                        <a:t> </a:t>
                      </a:r>
                      <a:endParaRPr lang="tr-T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40" marR="38340" marT="0" marB="0"/>
                </a:tc>
                <a:tc>
                  <a:txBody>
                    <a:bodyPr/>
                    <a:lstStyle/>
                    <a:p>
                      <a:pPr algn="ctr">
                        <a:lnSpc>
                          <a:spcPct val="115000"/>
                        </a:lnSpc>
                        <a:spcAft>
                          <a:spcPts val="1000"/>
                        </a:spcAft>
                      </a:pPr>
                      <a:r>
                        <a:rPr lang="tr-TR" sz="1000" dirty="0">
                          <a:effectLst/>
                        </a:rPr>
                        <a:t>ALANLAR</a:t>
                      </a:r>
                      <a:endParaRPr lang="tr-T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40" marR="38340" marT="0" marB="0" anchor="ctr"/>
                </a:tc>
                <a:tc>
                  <a:txBody>
                    <a:bodyPr/>
                    <a:lstStyle/>
                    <a:p>
                      <a:pPr algn="ctr">
                        <a:lnSpc>
                          <a:spcPct val="115000"/>
                        </a:lnSpc>
                        <a:spcAft>
                          <a:spcPts val="1000"/>
                        </a:spcAft>
                      </a:pPr>
                      <a:r>
                        <a:rPr lang="tr-TR" sz="1000">
                          <a:effectLst/>
                        </a:rPr>
                        <a:t>ALANA AİT DALLAR</a:t>
                      </a:r>
                      <a:endParaRPr lang="tr-T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40" marR="38340" marT="0" marB="0" anchor="ctr"/>
                </a:tc>
                <a:extLst>
                  <a:ext uri="{0D108BD9-81ED-4DB2-BD59-A6C34878D82A}">
                    <a16:rowId xmlns:a16="http://schemas.microsoft.com/office/drawing/2014/main" xmlns="" val="1257512497"/>
                  </a:ext>
                </a:extLst>
              </a:tr>
              <a:tr h="354686">
                <a:tc>
                  <a:txBody>
                    <a:bodyPr/>
                    <a:lstStyle/>
                    <a:p>
                      <a:pPr algn="ctr">
                        <a:lnSpc>
                          <a:spcPct val="115000"/>
                        </a:lnSpc>
                        <a:spcAft>
                          <a:spcPts val="1000"/>
                        </a:spcAft>
                      </a:pPr>
                      <a:r>
                        <a:rPr lang="tr-TR" sz="1000">
                          <a:effectLst/>
                        </a:rPr>
                        <a:t>1</a:t>
                      </a:r>
                      <a:endParaRPr lang="tr-T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40" marR="38340" marT="0" marB="0" anchor="ctr"/>
                </a:tc>
                <a:tc>
                  <a:txBody>
                    <a:bodyPr/>
                    <a:lstStyle/>
                    <a:p>
                      <a:pPr>
                        <a:lnSpc>
                          <a:spcPct val="115000"/>
                        </a:lnSpc>
                        <a:spcAft>
                          <a:spcPts val="1000"/>
                        </a:spcAft>
                      </a:pPr>
                      <a:r>
                        <a:rPr lang="tr-TR" sz="1050" b="1" dirty="0">
                          <a:effectLst/>
                        </a:rPr>
                        <a:t>KİMYA TEKNOLOJİSİ</a:t>
                      </a:r>
                      <a:endParaRPr lang="tr-TR" sz="105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40" marR="38340" marT="0" marB="0" anchor="ctr"/>
                </a:tc>
                <a:tc>
                  <a:txBody>
                    <a:bodyPr/>
                    <a:lstStyle/>
                    <a:p>
                      <a:pPr marL="342900" lvl="0" indent="-342900" algn="l" defTabSz="914400" rtl="0" eaLnBrk="1" latinLnBrk="0" hangingPunct="1">
                        <a:lnSpc>
                          <a:spcPct val="100000"/>
                        </a:lnSpc>
                        <a:spcAft>
                          <a:spcPts val="0"/>
                        </a:spcAft>
                        <a:buFont typeface="Wingdings" panose="05000000000000000000" pitchFamily="2" charset="2"/>
                        <a:buChar char=""/>
                      </a:pPr>
                      <a:r>
                        <a:rPr lang="tr-TR" sz="1050" kern="1200" dirty="0">
                          <a:solidFill>
                            <a:schemeClr val="tx1"/>
                          </a:solidFill>
                          <a:effectLst/>
                          <a:latin typeface="+mn-lt"/>
                          <a:ea typeface="+mn-ea"/>
                          <a:cs typeface="+mn-cs"/>
                        </a:rPr>
                        <a:t>Kimya Teknisyenliği</a:t>
                      </a:r>
                    </a:p>
                    <a:p>
                      <a:pPr marL="342900" lvl="0" indent="-342900" algn="l" defTabSz="914400" rtl="0" eaLnBrk="1" latinLnBrk="0" hangingPunct="1">
                        <a:lnSpc>
                          <a:spcPct val="100000"/>
                        </a:lnSpc>
                        <a:spcAft>
                          <a:spcPts val="0"/>
                        </a:spcAft>
                        <a:buFont typeface="Wingdings" panose="05000000000000000000" pitchFamily="2" charset="2"/>
                        <a:buChar char=""/>
                      </a:pPr>
                      <a:r>
                        <a:rPr lang="tr-TR" sz="1050" kern="1200" dirty="0">
                          <a:solidFill>
                            <a:schemeClr val="tx1"/>
                          </a:solidFill>
                          <a:effectLst/>
                          <a:latin typeface="+mn-lt"/>
                          <a:ea typeface="+mn-ea"/>
                          <a:cs typeface="+mn-cs"/>
                        </a:rPr>
                        <a:t>Proses Teknisyenliği</a:t>
                      </a:r>
                    </a:p>
                  </a:txBody>
                  <a:tcPr marL="38340" marR="38340" marT="0" marB="0"/>
                </a:tc>
                <a:extLst>
                  <a:ext uri="{0D108BD9-81ED-4DB2-BD59-A6C34878D82A}">
                    <a16:rowId xmlns:a16="http://schemas.microsoft.com/office/drawing/2014/main" xmlns="" val="416858532"/>
                  </a:ext>
                </a:extLst>
              </a:tr>
              <a:tr h="405351">
                <a:tc>
                  <a:txBody>
                    <a:bodyPr/>
                    <a:lstStyle/>
                    <a:p>
                      <a:pPr algn="ctr">
                        <a:lnSpc>
                          <a:spcPct val="115000"/>
                        </a:lnSpc>
                        <a:spcAft>
                          <a:spcPts val="1000"/>
                        </a:spcAft>
                      </a:pPr>
                      <a:r>
                        <a:rPr lang="tr-TR" sz="1000">
                          <a:effectLst/>
                        </a:rPr>
                        <a:t>2</a:t>
                      </a:r>
                      <a:endParaRPr lang="tr-T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40" marR="38340" marT="0" marB="0" anchor="ctr"/>
                </a:tc>
                <a:tc>
                  <a:txBody>
                    <a:bodyPr/>
                    <a:lstStyle/>
                    <a:p>
                      <a:pPr>
                        <a:lnSpc>
                          <a:spcPct val="115000"/>
                        </a:lnSpc>
                        <a:spcAft>
                          <a:spcPts val="1000"/>
                        </a:spcAft>
                      </a:pPr>
                      <a:r>
                        <a:rPr lang="tr-TR" sz="1050" b="1" dirty="0">
                          <a:effectLst/>
                        </a:rPr>
                        <a:t>MAKİNE TEKNOLOJİSİ</a:t>
                      </a:r>
                      <a:endParaRPr lang="tr-TR" sz="105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40" marR="38340" marT="0" marB="0" anchor="ctr"/>
                </a:tc>
                <a:tc>
                  <a:txBody>
                    <a:bodyPr/>
                    <a:lstStyle/>
                    <a:p>
                      <a:pPr marL="342900" lvl="0" indent="-342900" algn="l" defTabSz="914400" rtl="0" eaLnBrk="1" latinLnBrk="0" hangingPunct="1">
                        <a:lnSpc>
                          <a:spcPct val="100000"/>
                        </a:lnSpc>
                        <a:spcAft>
                          <a:spcPts val="0"/>
                        </a:spcAft>
                        <a:buFont typeface="Wingdings" panose="05000000000000000000" pitchFamily="2" charset="2"/>
                        <a:buChar char=""/>
                      </a:pPr>
                      <a:r>
                        <a:rPr lang="tr-TR" sz="1050" kern="1200" dirty="0">
                          <a:solidFill>
                            <a:schemeClr val="tx1"/>
                          </a:solidFill>
                          <a:effectLst/>
                          <a:latin typeface="+mn-lt"/>
                          <a:ea typeface="+mn-ea"/>
                          <a:cs typeface="+mn-cs"/>
                        </a:rPr>
                        <a:t>Makine Bakım Onarım</a:t>
                      </a:r>
                    </a:p>
                    <a:p>
                      <a:pPr marL="342900" lvl="0" indent="-342900" algn="l" defTabSz="914400" rtl="0" eaLnBrk="1" latinLnBrk="0" hangingPunct="1">
                        <a:lnSpc>
                          <a:spcPct val="100000"/>
                        </a:lnSpc>
                        <a:spcAft>
                          <a:spcPts val="0"/>
                        </a:spcAft>
                        <a:buFont typeface="Wingdings" panose="05000000000000000000" pitchFamily="2" charset="2"/>
                        <a:buChar char=""/>
                      </a:pPr>
                      <a:r>
                        <a:rPr lang="tr-TR" sz="1050" kern="1200" dirty="0">
                          <a:solidFill>
                            <a:schemeClr val="tx1"/>
                          </a:solidFill>
                          <a:effectLst/>
                          <a:latin typeface="+mn-lt"/>
                          <a:ea typeface="+mn-ea"/>
                          <a:cs typeface="+mn-cs"/>
                        </a:rPr>
                        <a:t>Bilgisayarlı Makine İmalatı</a:t>
                      </a:r>
                    </a:p>
                  </a:txBody>
                  <a:tcPr marL="38340" marR="38340" marT="0" marB="0"/>
                </a:tc>
                <a:extLst>
                  <a:ext uri="{0D108BD9-81ED-4DB2-BD59-A6C34878D82A}">
                    <a16:rowId xmlns:a16="http://schemas.microsoft.com/office/drawing/2014/main" xmlns="" val="271603764"/>
                  </a:ext>
                </a:extLst>
              </a:tr>
              <a:tr h="416425">
                <a:tc>
                  <a:txBody>
                    <a:bodyPr/>
                    <a:lstStyle/>
                    <a:p>
                      <a:pPr algn="ctr">
                        <a:lnSpc>
                          <a:spcPct val="115000"/>
                        </a:lnSpc>
                        <a:spcAft>
                          <a:spcPts val="1000"/>
                        </a:spcAft>
                      </a:pPr>
                      <a:r>
                        <a:rPr lang="tr-TR" sz="1000">
                          <a:effectLst/>
                        </a:rPr>
                        <a:t>3</a:t>
                      </a:r>
                      <a:endParaRPr lang="tr-T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40" marR="38340" marT="0" marB="0" anchor="ctr"/>
                </a:tc>
                <a:tc>
                  <a:txBody>
                    <a:bodyPr/>
                    <a:lstStyle/>
                    <a:p>
                      <a:pPr>
                        <a:lnSpc>
                          <a:spcPct val="115000"/>
                        </a:lnSpc>
                        <a:spcAft>
                          <a:spcPts val="1000"/>
                        </a:spcAft>
                      </a:pPr>
                      <a:r>
                        <a:rPr lang="tr-TR" sz="1050" b="1" dirty="0">
                          <a:effectLst/>
                        </a:rPr>
                        <a:t>METAL TEKNOLOJİSİ</a:t>
                      </a:r>
                      <a:endParaRPr lang="tr-TR" sz="105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40" marR="38340" marT="0" marB="0" anchor="ctr"/>
                </a:tc>
                <a:tc>
                  <a:txBody>
                    <a:bodyPr/>
                    <a:lstStyle/>
                    <a:p>
                      <a:pPr marL="342900" lvl="0" indent="-342900" algn="l" defTabSz="914400" rtl="0" eaLnBrk="1" latinLnBrk="0" hangingPunct="1">
                        <a:lnSpc>
                          <a:spcPct val="100000"/>
                        </a:lnSpc>
                        <a:spcAft>
                          <a:spcPts val="0"/>
                        </a:spcAft>
                        <a:buFont typeface="Wingdings" panose="05000000000000000000" pitchFamily="2" charset="2"/>
                        <a:buChar char=""/>
                      </a:pPr>
                      <a:r>
                        <a:rPr lang="tr-TR" sz="1050" kern="1200" dirty="0">
                          <a:solidFill>
                            <a:schemeClr val="tx1"/>
                          </a:solidFill>
                          <a:effectLst/>
                          <a:latin typeface="+mn-lt"/>
                          <a:ea typeface="+mn-ea"/>
                          <a:cs typeface="+mn-cs"/>
                        </a:rPr>
                        <a:t>Kaynakçılık</a:t>
                      </a:r>
                    </a:p>
                    <a:p>
                      <a:pPr marL="342900" lvl="0" indent="-342900" algn="l" defTabSz="914400" rtl="0" eaLnBrk="1" latinLnBrk="0" hangingPunct="1">
                        <a:lnSpc>
                          <a:spcPct val="100000"/>
                        </a:lnSpc>
                        <a:spcAft>
                          <a:spcPts val="0"/>
                        </a:spcAft>
                        <a:buFont typeface="Wingdings" panose="05000000000000000000" pitchFamily="2" charset="2"/>
                        <a:buChar char=""/>
                      </a:pPr>
                      <a:r>
                        <a:rPr lang="tr-TR" sz="1050" kern="1200" dirty="0">
                          <a:solidFill>
                            <a:schemeClr val="tx1"/>
                          </a:solidFill>
                          <a:effectLst/>
                          <a:latin typeface="+mn-lt"/>
                          <a:ea typeface="+mn-ea"/>
                          <a:cs typeface="+mn-cs"/>
                        </a:rPr>
                        <a:t>Metal Doğrama</a:t>
                      </a:r>
                    </a:p>
                  </a:txBody>
                  <a:tcPr marL="38340" marR="38340" marT="0" marB="0"/>
                </a:tc>
                <a:extLst>
                  <a:ext uri="{0D108BD9-81ED-4DB2-BD59-A6C34878D82A}">
                    <a16:rowId xmlns:a16="http://schemas.microsoft.com/office/drawing/2014/main" xmlns="" val="2982143890"/>
                  </a:ext>
                </a:extLst>
              </a:tr>
              <a:tr h="719943">
                <a:tc>
                  <a:txBody>
                    <a:bodyPr/>
                    <a:lstStyle/>
                    <a:p>
                      <a:pPr algn="ctr">
                        <a:lnSpc>
                          <a:spcPct val="115000"/>
                        </a:lnSpc>
                        <a:spcAft>
                          <a:spcPts val="1000"/>
                        </a:spcAft>
                      </a:pPr>
                      <a:r>
                        <a:rPr lang="tr-TR" sz="1000">
                          <a:effectLst/>
                        </a:rPr>
                        <a:t>4</a:t>
                      </a:r>
                      <a:endParaRPr lang="tr-T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40" marR="38340" marT="0" marB="0" anchor="ctr"/>
                </a:tc>
                <a:tc>
                  <a:txBody>
                    <a:bodyPr/>
                    <a:lstStyle/>
                    <a:p>
                      <a:pPr>
                        <a:lnSpc>
                          <a:spcPct val="115000"/>
                        </a:lnSpc>
                        <a:spcAft>
                          <a:spcPts val="1000"/>
                        </a:spcAft>
                      </a:pPr>
                      <a:r>
                        <a:rPr lang="tr-TR" sz="1050" b="1" dirty="0">
                          <a:effectLst/>
                        </a:rPr>
                        <a:t>ELEKTRİK-ELEKTRONİK TEKNOLOJİSİ</a:t>
                      </a:r>
                      <a:endParaRPr lang="tr-TR" sz="105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40" marR="38340" marT="0" marB="0" anchor="ctr"/>
                </a:tc>
                <a:tc>
                  <a:txBody>
                    <a:bodyPr/>
                    <a:lstStyle/>
                    <a:p>
                      <a:pPr marL="342900" lvl="0" indent="-342900" algn="l" defTabSz="914400" rtl="0" eaLnBrk="1" latinLnBrk="0" hangingPunct="1">
                        <a:lnSpc>
                          <a:spcPct val="100000"/>
                        </a:lnSpc>
                        <a:spcAft>
                          <a:spcPts val="0"/>
                        </a:spcAft>
                        <a:buClr>
                          <a:srgbClr val="002060"/>
                        </a:buClr>
                        <a:buFont typeface="Wingdings" panose="05000000000000000000" pitchFamily="2" charset="2"/>
                        <a:buChar char=""/>
                      </a:pPr>
                      <a:r>
                        <a:rPr lang="tr-TR" sz="1050" kern="1200" dirty="0">
                          <a:solidFill>
                            <a:schemeClr val="tx1"/>
                          </a:solidFill>
                          <a:effectLst/>
                          <a:latin typeface="+mn-lt"/>
                          <a:ea typeface="+mn-ea"/>
                          <a:cs typeface="+mn-cs"/>
                        </a:rPr>
                        <a:t>Elektrik Tesisatları ve Pano </a:t>
                      </a:r>
                      <a:r>
                        <a:rPr lang="tr-TR" sz="1050" kern="1200" dirty="0" err="1">
                          <a:solidFill>
                            <a:schemeClr val="tx1"/>
                          </a:solidFill>
                          <a:effectLst/>
                          <a:latin typeface="+mn-lt"/>
                          <a:ea typeface="+mn-ea"/>
                          <a:cs typeface="+mn-cs"/>
                        </a:rPr>
                        <a:t>Montörlüğü</a:t>
                      </a:r>
                      <a:endParaRPr lang="tr-TR" sz="1050" kern="1200" dirty="0">
                        <a:solidFill>
                          <a:schemeClr val="tx1"/>
                        </a:solidFill>
                        <a:effectLst/>
                        <a:latin typeface="+mn-lt"/>
                        <a:ea typeface="+mn-ea"/>
                        <a:cs typeface="+mn-cs"/>
                      </a:endParaRPr>
                    </a:p>
                    <a:p>
                      <a:pPr marL="342900" lvl="0" indent="-342900" algn="l" defTabSz="914400" rtl="0" eaLnBrk="1" latinLnBrk="0" hangingPunct="1">
                        <a:lnSpc>
                          <a:spcPct val="100000"/>
                        </a:lnSpc>
                        <a:spcAft>
                          <a:spcPts val="0"/>
                        </a:spcAft>
                        <a:buClr>
                          <a:srgbClr val="002060"/>
                        </a:buClr>
                        <a:buFont typeface="Wingdings" panose="05000000000000000000" pitchFamily="2" charset="2"/>
                        <a:buChar char=""/>
                      </a:pPr>
                      <a:r>
                        <a:rPr lang="tr-TR" sz="1050" kern="1200" dirty="0">
                          <a:solidFill>
                            <a:schemeClr val="tx1"/>
                          </a:solidFill>
                          <a:effectLst/>
                          <a:latin typeface="+mn-lt"/>
                          <a:ea typeface="+mn-ea"/>
                          <a:cs typeface="+mn-cs"/>
                        </a:rPr>
                        <a:t>Endüstriyel Bakım Onarım</a:t>
                      </a:r>
                    </a:p>
                    <a:p>
                      <a:pPr marL="342900" lvl="0" indent="-342900" algn="l" defTabSz="914400" rtl="0" eaLnBrk="1" latinLnBrk="0" hangingPunct="1">
                        <a:lnSpc>
                          <a:spcPct val="100000"/>
                        </a:lnSpc>
                        <a:spcAft>
                          <a:spcPts val="0"/>
                        </a:spcAft>
                        <a:buClr>
                          <a:srgbClr val="002060"/>
                        </a:buClr>
                        <a:buFont typeface="Wingdings" panose="05000000000000000000" pitchFamily="2" charset="2"/>
                        <a:buChar char=""/>
                      </a:pPr>
                      <a:r>
                        <a:rPr lang="tr-TR" sz="1050" kern="1200" dirty="0">
                          <a:solidFill>
                            <a:schemeClr val="tx1"/>
                          </a:solidFill>
                          <a:effectLst/>
                          <a:latin typeface="+mn-lt"/>
                          <a:ea typeface="+mn-ea"/>
                          <a:cs typeface="+mn-cs"/>
                        </a:rPr>
                        <a:t>Görüntü ve Ses Sistemleri</a:t>
                      </a:r>
                    </a:p>
                    <a:p>
                      <a:pPr marL="342900" lvl="0" indent="-342900" algn="l" defTabSz="914400" rtl="0" eaLnBrk="1" latinLnBrk="0" hangingPunct="1">
                        <a:lnSpc>
                          <a:spcPct val="100000"/>
                        </a:lnSpc>
                        <a:spcAft>
                          <a:spcPts val="0"/>
                        </a:spcAft>
                        <a:buClr>
                          <a:srgbClr val="002060"/>
                        </a:buClr>
                        <a:buFont typeface="Wingdings" panose="05000000000000000000" pitchFamily="2" charset="2"/>
                        <a:buChar char=""/>
                      </a:pPr>
                      <a:r>
                        <a:rPr lang="tr-TR" sz="1050" kern="1200" dirty="0">
                          <a:solidFill>
                            <a:schemeClr val="tx1"/>
                          </a:solidFill>
                          <a:effectLst/>
                          <a:latin typeface="+mn-lt"/>
                          <a:ea typeface="+mn-ea"/>
                          <a:cs typeface="+mn-cs"/>
                        </a:rPr>
                        <a:t>Güvenlik Sistemleri</a:t>
                      </a:r>
                    </a:p>
                  </a:txBody>
                  <a:tcPr marL="38340" marR="38340" marT="0" marB="0"/>
                </a:tc>
                <a:extLst>
                  <a:ext uri="{0D108BD9-81ED-4DB2-BD59-A6C34878D82A}">
                    <a16:rowId xmlns:a16="http://schemas.microsoft.com/office/drawing/2014/main" xmlns="" val="2548879832"/>
                  </a:ext>
                </a:extLst>
              </a:tr>
              <a:tr h="725374">
                <a:tc>
                  <a:txBody>
                    <a:bodyPr/>
                    <a:lstStyle/>
                    <a:p>
                      <a:pPr algn="ctr">
                        <a:lnSpc>
                          <a:spcPct val="115000"/>
                        </a:lnSpc>
                        <a:spcAft>
                          <a:spcPts val="1000"/>
                        </a:spcAft>
                      </a:pPr>
                      <a:r>
                        <a:rPr lang="tr-TR" sz="1000">
                          <a:effectLst/>
                        </a:rPr>
                        <a:t>5</a:t>
                      </a:r>
                      <a:endParaRPr lang="tr-T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40" marR="38340" marT="0" marB="0" anchor="ctr"/>
                </a:tc>
                <a:tc>
                  <a:txBody>
                    <a:bodyPr/>
                    <a:lstStyle/>
                    <a:p>
                      <a:pPr>
                        <a:lnSpc>
                          <a:spcPct val="115000"/>
                        </a:lnSpc>
                        <a:spcAft>
                          <a:spcPts val="1000"/>
                        </a:spcAft>
                      </a:pPr>
                      <a:r>
                        <a:rPr lang="tr-TR" sz="1050" b="1" dirty="0">
                          <a:effectLst/>
                        </a:rPr>
                        <a:t>BİLİŞİM TEKNOLOJİLERİ</a:t>
                      </a:r>
                      <a:endParaRPr lang="tr-TR" sz="105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40" marR="38340" marT="0" marB="0" anchor="ctr"/>
                </a:tc>
                <a:tc>
                  <a:txBody>
                    <a:bodyPr/>
                    <a:lstStyle/>
                    <a:p>
                      <a:pPr marL="342900" lvl="0" indent="-342900" algn="l" defTabSz="914400" rtl="0" eaLnBrk="1" latinLnBrk="0" hangingPunct="1">
                        <a:lnSpc>
                          <a:spcPct val="100000"/>
                        </a:lnSpc>
                        <a:spcAft>
                          <a:spcPts val="0"/>
                        </a:spcAft>
                        <a:buFont typeface="Wingdings" panose="05000000000000000000" pitchFamily="2" charset="2"/>
                        <a:buChar char=""/>
                      </a:pPr>
                      <a:r>
                        <a:rPr lang="tr-TR" sz="1050" kern="1200" dirty="0">
                          <a:solidFill>
                            <a:schemeClr val="tx1"/>
                          </a:solidFill>
                          <a:effectLst/>
                          <a:latin typeface="+mn-lt"/>
                          <a:ea typeface="+mn-ea"/>
                          <a:cs typeface="+mn-cs"/>
                        </a:rPr>
                        <a:t>Web Programcılığı</a:t>
                      </a:r>
                    </a:p>
                    <a:p>
                      <a:pPr marL="342900" lvl="0" indent="-342900" algn="l" defTabSz="914400" rtl="0" eaLnBrk="1" latinLnBrk="0" hangingPunct="1">
                        <a:lnSpc>
                          <a:spcPct val="100000"/>
                        </a:lnSpc>
                        <a:spcAft>
                          <a:spcPts val="0"/>
                        </a:spcAft>
                        <a:buFont typeface="Wingdings" panose="05000000000000000000" pitchFamily="2" charset="2"/>
                        <a:buChar char=""/>
                      </a:pPr>
                      <a:r>
                        <a:rPr lang="tr-TR" sz="1050" kern="1200" dirty="0">
                          <a:solidFill>
                            <a:schemeClr val="tx1"/>
                          </a:solidFill>
                          <a:effectLst/>
                          <a:latin typeface="+mn-lt"/>
                          <a:ea typeface="+mn-ea"/>
                          <a:cs typeface="+mn-cs"/>
                        </a:rPr>
                        <a:t>Veri Tabanı Programcılığı</a:t>
                      </a:r>
                    </a:p>
                    <a:p>
                      <a:pPr marL="342900" lvl="0" indent="-342900" algn="l" defTabSz="914400" rtl="0" eaLnBrk="1" latinLnBrk="0" hangingPunct="1">
                        <a:lnSpc>
                          <a:spcPct val="100000"/>
                        </a:lnSpc>
                        <a:spcAft>
                          <a:spcPts val="0"/>
                        </a:spcAft>
                        <a:buFont typeface="Wingdings" panose="05000000000000000000" pitchFamily="2" charset="2"/>
                        <a:buChar char=""/>
                      </a:pPr>
                      <a:r>
                        <a:rPr lang="tr-TR" sz="1050" kern="1200" dirty="0">
                          <a:solidFill>
                            <a:schemeClr val="tx1"/>
                          </a:solidFill>
                          <a:effectLst/>
                          <a:latin typeface="+mn-lt"/>
                          <a:ea typeface="+mn-ea"/>
                          <a:cs typeface="+mn-cs"/>
                        </a:rPr>
                        <a:t>Bilgisayar Teknik Servis</a:t>
                      </a:r>
                    </a:p>
                    <a:p>
                      <a:pPr marL="342900" lvl="0" indent="-342900" algn="l" defTabSz="914400" rtl="0" eaLnBrk="1" latinLnBrk="0" hangingPunct="1">
                        <a:lnSpc>
                          <a:spcPct val="100000"/>
                        </a:lnSpc>
                        <a:spcAft>
                          <a:spcPts val="0"/>
                        </a:spcAft>
                        <a:buFont typeface="Wingdings" panose="05000000000000000000" pitchFamily="2" charset="2"/>
                        <a:buChar char=""/>
                      </a:pPr>
                      <a:r>
                        <a:rPr lang="tr-TR" sz="1050" kern="1200" dirty="0">
                          <a:solidFill>
                            <a:schemeClr val="tx1"/>
                          </a:solidFill>
                          <a:effectLst/>
                          <a:latin typeface="+mn-lt"/>
                          <a:ea typeface="+mn-ea"/>
                          <a:cs typeface="+mn-cs"/>
                        </a:rPr>
                        <a:t>Ağ İşletmenliği</a:t>
                      </a:r>
                    </a:p>
                  </a:txBody>
                  <a:tcPr marL="38340" marR="38340" marT="0" marB="0"/>
                </a:tc>
                <a:extLst>
                  <a:ext uri="{0D108BD9-81ED-4DB2-BD59-A6C34878D82A}">
                    <a16:rowId xmlns:a16="http://schemas.microsoft.com/office/drawing/2014/main" xmlns="" val="2674547668"/>
                  </a:ext>
                </a:extLst>
              </a:tr>
              <a:tr h="590881">
                <a:tc>
                  <a:txBody>
                    <a:bodyPr/>
                    <a:lstStyle/>
                    <a:p>
                      <a:pPr algn="ctr">
                        <a:lnSpc>
                          <a:spcPct val="115000"/>
                        </a:lnSpc>
                        <a:spcAft>
                          <a:spcPts val="1000"/>
                        </a:spcAft>
                      </a:pPr>
                      <a:r>
                        <a:rPr lang="tr-TR" sz="1000">
                          <a:effectLst/>
                        </a:rPr>
                        <a:t>6</a:t>
                      </a:r>
                      <a:endParaRPr lang="tr-T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40" marR="38340" marT="0" marB="0" anchor="ctr"/>
                </a:tc>
                <a:tc>
                  <a:txBody>
                    <a:bodyPr/>
                    <a:lstStyle/>
                    <a:p>
                      <a:pPr>
                        <a:lnSpc>
                          <a:spcPct val="115000"/>
                        </a:lnSpc>
                        <a:spcAft>
                          <a:spcPts val="1000"/>
                        </a:spcAft>
                      </a:pPr>
                      <a:r>
                        <a:rPr lang="tr-TR" sz="1050" b="1" dirty="0">
                          <a:effectLst/>
                        </a:rPr>
                        <a:t>TESİSAT TEKNOLOJİSİ VE İKLİMLENDİRME</a:t>
                      </a:r>
                      <a:endParaRPr lang="tr-TR" sz="105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40" marR="38340" marT="0" marB="0" anchor="ctr"/>
                </a:tc>
                <a:tc>
                  <a:txBody>
                    <a:bodyPr/>
                    <a:lstStyle/>
                    <a:p>
                      <a:pPr marL="342900" lvl="0" indent="-342900">
                        <a:lnSpc>
                          <a:spcPct val="100000"/>
                        </a:lnSpc>
                        <a:spcAft>
                          <a:spcPts val="0"/>
                        </a:spcAft>
                        <a:buFont typeface="Wingdings" panose="05000000000000000000" pitchFamily="2" charset="2"/>
                        <a:buChar char=""/>
                      </a:pPr>
                      <a:r>
                        <a:rPr lang="tr-TR" sz="1050" dirty="0">
                          <a:effectLst/>
                        </a:rPr>
                        <a:t>Soğutma Sistemleri</a:t>
                      </a:r>
                    </a:p>
                    <a:p>
                      <a:pPr marL="342900" lvl="0" indent="-342900">
                        <a:lnSpc>
                          <a:spcPct val="100000"/>
                        </a:lnSpc>
                        <a:spcAft>
                          <a:spcPts val="0"/>
                        </a:spcAft>
                        <a:buFont typeface="Wingdings" panose="05000000000000000000" pitchFamily="2" charset="2"/>
                        <a:buChar char=""/>
                      </a:pPr>
                      <a:r>
                        <a:rPr lang="tr-TR" sz="1050" dirty="0">
                          <a:effectLst/>
                        </a:rPr>
                        <a:t>Yapı Tesisat Sistemleri</a:t>
                      </a:r>
                    </a:p>
                    <a:p>
                      <a:pPr marL="342900" lvl="0" indent="-342900">
                        <a:lnSpc>
                          <a:spcPct val="100000"/>
                        </a:lnSpc>
                        <a:spcAft>
                          <a:spcPts val="0"/>
                        </a:spcAft>
                        <a:buFont typeface="Wingdings" panose="05000000000000000000" pitchFamily="2" charset="2"/>
                        <a:buChar char=""/>
                      </a:pPr>
                      <a:r>
                        <a:rPr lang="tr-TR" sz="1050" dirty="0">
                          <a:effectLst/>
                        </a:rPr>
                        <a:t>Klima Sistemleri</a:t>
                      </a:r>
                      <a:endParaRPr lang="tr-TR"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40" marR="38340" marT="0" marB="0" anchor="ctr"/>
                </a:tc>
                <a:extLst>
                  <a:ext uri="{0D108BD9-81ED-4DB2-BD59-A6C34878D82A}">
                    <a16:rowId xmlns:a16="http://schemas.microsoft.com/office/drawing/2014/main" xmlns="" val="3254583610"/>
                  </a:ext>
                </a:extLst>
              </a:tr>
              <a:tr h="397204">
                <a:tc>
                  <a:txBody>
                    <a:bodyPr/>
                    <a:lstStyle/>
                    <a:p>
                      <a:pPr algn="ctr">
                        <a:lnSpc>
                          <a:spcPct val="115000"/>
                        </a:lnSpc>
                        <a:spcAft>
                          <a:spcPts val="1000"/>
                        </a:spcAft>
                      </a:pPr>
                      <a:r>
                        <a:rPr lang="tr-TR" sz="1000">
                          <a:effectLst/>
                        </a:rPr>
                        <a:t>7</a:t>
                      </a:r>
                      <a:endParaRPr lang="tr-T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40" marR="38340" marT="0" marB="0" anchor="ctr"/>
                </a:tc>
                <a:tc>
                  <a:txBody>
                    <a:bodyPr/>
                    <a:lstStyle/>
                    <a:p>
                      <a:pPr>
                        <a:lnSpc>
                          <a:spcPct val="115000"/>
                        </a:lnSpc>
                        <a:spcAft>
                          <a:spcPts val="1000"/>
                        </a:spcAft>
                      </a:pPr>
                      <a:r>
                        <a:rPr lang="tr-TR" sz="1050" b="1" dirty="0">
                          <a:effectLst/>
                        </a:rPr>
                        <a:t>HARİTA-TAPU KADASTRO</a:t>
                      </a:r>
                      <a:endParaRPr lang="tr-TR" sz="105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40" marR="38340" marT="0" marB="0" anchor="ctr"/>
                </a:tc>
                <a:tc>
                  <a:txBody>
                    <a:bodyPr/>
                    <a:lstStyle/>
                    <a:p>
                      <a:pPr marL="342900" lvl="0" indent="-342900" algn="l" defTabSz="914400" rtl="0" eaLnBrk="1" latinLnBrk="0" hangingPunct="1">
                        <a:lnSpc>
                          <a:spcPct val="100000"/>
                        </a:lnSpc>
                        <a:spcAft>
                          <a:spcPts val="0"/>
                        </a:spcAft>
                        <a:buFont typeface="Wingdings" panose="05000000000000000000" pitchFamily="2" charset="2"/>
                        <a:buChar char=""/>
                      </a:pPr>
                      <a:r>
                        <a:rPr lang="tr-TR" sz="1050" kern="1200" dirty="0">
                          <a:solidFill>
                            <a:schemeClr val="tx1"/>
                          </a:solidFill>
                          <a:effectLst/>
                          <a:latin typeface="+mn-lt"/>
                          <a:ea typeface="+mn-ea"/>
                          <a:cs typeface="+mn-cs"/>
                        </a:rPr>
                        <a:t>Haritacılık</a:t>
                      </a:r>
                    </a:p>
                    <a:p>
                      <a:pPr marL="342900" lvl="0" indent="-342900" algn="l" defTabSz="914400" rtl="0" eaLnBrk="1" latinLnBrk="0" hangingPunct="1">
                        <a:lnSpc>
                          <a:spcPct val="100000"/>
                        </a:lnSpc>
                        <a:spcAft>
                          <a:spcPts val="0"/>
                        </a:spcAft>
                        <a:buFont typeface="Wingdings" panose="05000000000000000000" pitchFamily="2" charset="2"/>
                        <a:buChar char=""/>
                      </a:pPr>
                      <a:r>
                        <a:rPr lang="tr-TR" sz="1050" kern="1200" dirty="0" err="1">
                          <a:solidFill>
                            <a:schemeClr val="tx1"/>
                          </a:solidFill>
                          <a:effectLst/>
                          <a:latin typeface="+mn-lt"/>
                          <a:ea typeface="+mn-ea"/>
                          <a:cs typeface="+mn-cs"/>
                        </a:rPr>
                        <a:t>Kadastroculuk</a:t>
                      </a:r>
                      <a:endParaRPr lang="tr-TR" sz="1050" kern="1200" dirty="0">
                        <a:solidFill>
                          <a:schemeClr val="tx1"/>
                        </a:solidFill>
                        <a:effectLst/>
                        <a:latin typeface="+mn-lt"/>
                        <a:ea typeface="+mn-ea"/>
                        <a:cs typeface="+mn-cs"/>
                      </a:endParaRPr>
                    </a:p>
                  </a:txBody>
                  <a:tcPr marL="38340" marR="38340" marT="0" marB="0"/>
                </a:tc>
                <a:extLst>
                  <a:ext uri="{0D108BD9-81ED-4DB2-BD59-A6C34878D82A}">
                    <a16:rowId xmlns:a16="http://schemas.microsoft.com/office/drawing/2014/main" xmlns="" val="3544136216"/>
                  </a:ext>
                </a:extLst>
              </a:tr>
              <a:tr h="949050">
                <a:tc>
                  <a:txBody>
                    <a:bodyPr/>
                    <a:lstStyle/>
                    <a:p>
                      <a:pPr algn="ctr">
                        <a:lnSpc>
                          <a:spcPct val="115000"/>
                        </a:lnSpc>
                        <a:spcAft>
                          <a:spcPts val="1000"/>
                        </a:spcAft>
                      </a:pPr>
                      <a:r>
                        <a:rPr lang="tr-TR" sz="1000">
                          <a:effectLst/>
                        </a:rPr>
                        <a:t>8</a:t>
                      </a:r>
                      <a:endParaRPr lang="tr-T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40" marR="38340" marT="0" marB="0" anchor="ctr"/>
                </a:tc>
                <a:tc>
                  <a:txBody>
                    <a:bodyPr/>
                    <a:lstStyle/>
                    <a:p>
                      <a:pPr>
                        <a:lnSpc>
                          <a:spcPct val="115000"/>
                        </a:lnSpc>
                        <a:spcAft>
                          <a:spcPts val="1000"/>
                        </a:spcAft>
                      </a:pPr>
                      <a:r>
                        <a:rPr lang="tr-TR" sz="1050" b="1" dirty="0">
                          <a:effectLst/>
                        </a:rPr>
                        <a:t>İNŞAAT TEKNOLOJİSİ</a:t>
                      </a:r>
                      <a:endParaRPr lang="tr-TR" sz="105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40" marR="38340" marT="0" marB="0" anchor="ctr"/>
                </a:tc>
                <a:tc>
                  <a:txBody>
                    <a:bodyPr/>
                    <a:lstStyle/>
                    <a:p>
                      <a:pPr marL="342900" lvl="0" indent="-342900" algn="l" defTabSz="914400" rtl="0" eaLnBrk="1" latinLnBrk="0" hangingPunct="1">
                        <a:lnSpc>
                          <a:spcPct val="100000"/>
                        </a:lnSpc>
                        <a:spcAft>
                          <a:spcPts val="0"/>
                        </a:spcAft>
                        <a:buFont typeface="Wingdings" panose="05000000000000000000" pitchFamily="2" charset="2"/>
                        <a:buChar char=""/>
                      </a:pPr>
                      <a:r>
                        <a:rPr lang="tr-TR" sz="1050" kern="1200" dirty="0">
                          <a:solidFill>
                            <a:schemeClr val="tx1"/>
                          </a:solidFill>
                          <a:effectLst/>
                          <a:latin typeface="+mn-lt"/>
                          <a:ea typeface="+mn-ea"/>
                          <a:cs typeface="+mn-cs"/>
                        </a:rPr>
                        <a:t>Mimari Yapı Ressamlığı</a:t>
                      </a:r>
                    </a:p>
                    <a:p>
                      <a:pPr marL="342900" lvl="0" indent="-342900" algn="l" defTabSz="914400" rtl="0" eaLnBrk="1" latinLnBrk="0" hangingPunct="1">
                        <a:lnSpc>
                          <a:spcPct val="100000"/>
                        </a:lnSpc>
                        <a:spcAft>
                          <a:spcPts val="0"/>
                        </a:spcAft>
                        <a:buFont typeface="Wingdings" panose="05000000000000000000" pitchFamily="2" charset="2"/>
                        <a:buChar char=""/>
                      </a:pPr>
                      <a:r>
                        <a:rPr lang="tr-TR" sz="1050" kern="1200" dirty="0">
                          <a:solidFill>
                            <a:schemeClr val="tx1"/>
                          </a:solidFill>
                          <a:effectLst/>
                          <a:latin typeface="+mn-lt"/>
                          <a:ea typeface="+mn-ea"/>
                          <a:cs typeface="+mn-cs"/>
                        </a:rPr>
                        <a:t>Yapı Yüzey Kaplama</a:t>
                      </a:r>
                    </a:p>
                    <a:p>
                      <a:pPr marL="342900" lvl="0" indent="-342900" algn="l" defTabSz="914400" rtl="0" eaLnBrk="1" latinLnBrk="0" hangingPunct="1">
                        <a:lnSpc>
                          <a:spcPct val="100000"/>
                        </a:lnSpc>
                        <a:spcAft>
                          <a:spcPts val="0"/>
                        </a:spcAft>
                        <a:buFont typeface="Wingdings" panose="05000000000000000000" pitchFamily="2" charset="2"/>
                        <a:buChar char=""/>
                      </a:pPr>
                      <a:r>
                        <a:rPr lang="tr-TR" sz="1050" kern="1200" dirty="0">
                          <a:solidFill>
                            <a:schemeClr val="tx1"/>
                          </a:solidFill>
                          <a:effectLst/>
                          <a:latin typeface="+mn-lt"/>
                          <a:ea typeface="+mn-ea"/>
                          <a:cs typeface="+mn-cs"/>
                        </a:rPr>
                        <a:t>Cephe Sistemler ve PVC Doğrama</a:t>
                      </a:r>
                    </a:p>
                    <a:p>
                      <a:pPr marL="342900" lvl="0" indent="-342900" algn="l" defTabSz="914400" rtl="0" eaLnBrk="1" latinLnBrk="0" hangingPunct="1">
                        <a:lnSpc>
                          <a:spcPct val="100000"/>
                        </a:lnSpc>
                        <a:spcAft>
                          <a:spcPts val="0"/>
                        </a:spcAft>
                        <a:buFont typeface="Wingdings" panose="05000000000000000000" pitchFamily="2" charset="2"/>
                        <a:buChar char=""/>
                      </a:pPr>
                      <a:r>
                        <a:rPr lang="tr-TR" sz="1050" kern="1200" dirty="0">
                          <a:solidFill>
                            <a:schemeClr val="tx1"/>
                          </a:solidFill>
                          <a:effectLst/>
                          <a:latin typeface="+mn-lt"/>
                          <a:ea typeface="+mn-ea"/>
                          <a:cs typeface="+mn-cs"/>
                        </a:rPr>
                        <a:t>Çimento Beton Laboratuvarı</a:t>
                      </a:r>
                    </a:p>
                  </a:txBody>
                  <a:tcPr marL="38340" marR="38340" marT="0" marB="0"/>
                </a:tc>
                <a:extLst>
                  <a:ext uri="{0D108BD9-81ED-4DB2-BD59-A6C34878D82A}">
                    <a16:rowId xmlns:a16="http://schemas.microsoft.com/office/drawing/2014/main" xmlns="" val="2683065387"/>
                  </a:ext>
                </a:extLst>
              </a:tr>
            </a:tbl>
          </a:graphicData>
        </a:graphic>
      </p:graphicFrame>
    </p:spTree>
    <p:extLst>
      <p:ext uri="{BB962C8B-B14F-4D97-AF65-F5344CB8AC3E}">
        <p14:creationId xmlns:p14="http://schemas.microsoft.com/office/powerpoint/2010/main" val="273336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sp>
        <p:nvSpPr>
          <p:cNvPr id="4" name="Metin kutusu 3">
            <a:extLst>
              <a:ext uri="{FF2B5EF4-FFF2-40B4-BE49-F238E27FC236}">
                <a16:creationId xmlns:a16="http://schemas.microsoft.com/office/drawing/2014/main" xmlns="" id="{3BE5A029-CFC2-421F-B865-22F4A961BECC}"/>
              </a:ext>
            </a:extLst>
          </p:cNvPr>
          <p:cNvSpPr txBox="1"/>
          <p:nvPr/>
        </p:nvSpPr>
        <p:spPr>
          <a:xfrm>
            <a:off x="839174" y="1721122"/>
            <a:ext cx="4261584" cy="369332"/>
          </a:xfrm>
          <a:prstGeom prst="rect">
            <a:avLst/>
          </a:prstGeom>
          <a:noFill/>
        </p:spPr>
        <p:txBody>
          <a:bodyPr wrap="square" rtlCol="0">
            <a:spAutoFit/>
          </a:bodyPr>
          <a:lstStyle/>
          <a:p>
            <a:r>
              <a:rPr lang="tr-TR" dirty="0"/>
              <a:t>PROSES DALI </a:t>
            </a:r>
            <a:r>
              <a:rPr lang="tr-TR" dirty="0" err="1"/>
              <a:t>DALI</a:t>
            </a:r>
            <a:endParaRPr lang="tr-TR" dirty="0"/>
          </a:p>
        </p:txBody>
      </p:sp>
      <p:sp>
        <p:nvSpPr>
          <p:cNvPr id="13" name="Metin kutusu 12">
            <a:extLst>
              <a:ext uri="{FF2B5EF4-FFF2-40B4-BE49-F238E27FC236}">
                <a16:creationId xmlns:a16="http://schemas.microsoft.com/office/drawing/2014/main" xmlns="" id="{DFA4FD19-6383-4A00-9D2E-5812937514D0}"/>
              </a:ext>
            </a:extLst>
          </p:cNvPr>
          <p:cNvSpPr txBox="1"/>
          <p:nvPr/>
        </p:nvSpPr>
        <p:spPr>
          <a:xfrm>
            <a:off x="839174" y="2211329"/>
            <a:ext cx="4738293" cy="1169551"/>
          </a:xfrm>
          <a:prstGeom prst="rect">
            <a:avLst/>
          </a:prstGeom>
          <a:noFill/>
        </p:spPr>
        <p:txBody>
          <a:bodyPr wrap="square" rtlCol="0">
            <a:spAutoFit/>
          </a:bodyPr>
          <a:lstStyle/>
          <a:p>
            <a:pPr algn="just"/>
            <a:r>
              <a:rPr lang="tr-TR" sz="1400" b="1" dirty="0"/>
              <a:t>Tanımı: </a:t>
            </a:r>
            <a:r>
              <a:rPr lang="tr-TR" sz="1400" dirty="0"/>
              <a:t>Temel fiziksel ve kimyasal işlemleri uygulamaya, numune almaya, proses kontrolü yapmaya, ürün hareketini sağlamaya, depolama yapmaya, proses akım şeması okumaya, otomatik kontrol yapmaya, ilaç üretimi yapmaya yönelik eğitim ve öğretim verilen daldır.</a:t>
            </a:r>
          </a:p>
        </p:txBody>
      </p:sp>
      <p:sp>
        <p:nvSpPr>
          <p:cNvPr id="10" name="Metin kutusu 9">
            <a:extLst>
              <a:ext uri="{FF2B5EF4-FFF2-40B4-BE49-F238E27FC236}">
                <a16:creationId xmlns:a16="http://schemas.microsoft.com/office/drawing/2014/main" xmlns="" id="{79BE3E83-3E57-4DA6-B6E4-0608D51FDA1B}"/>
              </a:ext>
            </a:extLst>
          </p:cNvPr>
          <p:cNvSpPr txBox="1"/>
          <p:nvPr/>
        </p:nvSpPr>
        <p:spPr>
          <a:xfrm>
            <a:off x="3887174" y="1127835"/>
            <a:ext cx="4417651" cy="461665"/>
          </a:xfrm>
          <a:prstGeom prst="rect">
            <a:avLst/>
          </a:prstGeom>
          <a:noFill/>
        </p:spPr>
        <p:txBody>
          <a:bodyPr wrap="square" rtlCol="0">
            <a:spAutoFit/>
          </a:bodyPr>
          <a:lstStyle/>
          <a:p>
            <a:pPr algn="ctr"/>
            <a:r>
              <a:rPr lang="tr-TR" sz="2400" b="1" dirty="0"/>
              <a:t>KİMYA TEKNOLOJİSİ ALANI</a:t>
            </a:r>
          </a:p>
        </p:txBody>
      </p:sp>
      <p:sp>
        <p:nvSpPr>
          <p:cNvPr id="15" name="Dikdörtgen 14">
            <a:extLst>
              <a:ext uri="{FF2B5EF4-FFF2-40B4-BE49-F238E27FC236}">
                <a16:creationId xmlns:a16="http://schemas.microsoft.com/office/drawing/2014/main" xmlns="" id="{2090A62D-1C7D-4799-8988-FC06C71D527A}"/>
              </a:ext>
            </a:extLst>
          </p:cNvPr>
          <p:cNvSpPr/>
          <p:nvPr/>
        </p:nvSpPr>
        <p:spPr>
          <a:xfrm>
            <a:off x="839174" y="3501755"/>
            <a:ext cx="4869494" cy="1169551"/>
          </a:xfrm>
          <a:prstGeom prst="rect">
            <a:avLst/>
          </a:prstGeom>
        </p:spPr>
        <p:txBody>
          <a:bodyPr wrap="square">
            <a:spAutoFit/>
          </a:bodyPr>
          <a:lstStyle/>
          <a:p>
            <a:pPr algn="just"/>
            <a:r>
              <a:rPr lang="tr-TR" sz="1400" b="1" dirty="0"/>
              <a:t>Amacı: </a:t>
            </a:r>
            <a:r>
              <a:rPr lang="tr-TR" sz="1400" dirty="0"/>
              <a:t>Temel fiziksel ve kimyasal işlemleri uygulama, numune alma, proses kontrolü yapma, ürün hareketini sağlama, depolama yapma, proses akım şeması okuma, otomatik kontrol yapma, ilaç üretimi yapma yeterliklerine sahip meslek elemanları yetiştirmektir</a:t>
            </a:r>
          </a:p>
        </p:txBody>
      </p:sp>
      <p:pic>
        <p:nvPicPr>
          <p:cNvPr id="17" name="Resim 16">
            <a:extLst>
              <a:ext uri="{FF2B5EF4-FFF2-40B4-BE49-F238E27FC236}">
                <a16:creationId xmlns:a16="http://schemas.microsoft.com/office/drawing/2014/main" xmlns="" id="{A0C1298E-97FD-4488-A5E0-437F983D7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207" y="1843965"/>
            <a:ext cx="5543614" cy="3886200"/>
          </a:xfrm>
          <a:prstGeom prst="rect">
            <a:avLst/>
          </a:prstGeom>
        </p:spPr>
      </p:pic>
    </p:spTree>
    <p:extLst>
      <p:ext uri="{BB962C8B-B14F-4D97-AF65-F5344CB8AC3E}">
        <p14:creationId xmlns:p14="http://schemas.microsoft.com/office/powerpoint/2010/main" val="198722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sp>
        <p:nvSpPr>
          <p:cNvPr id="4" name="Metin kutusu 3">
            <a:extLst>
              <a:ext uri="{FF2B5EF4-FFF2-40B4-BE49-F238E27FC236}">
                <a16:creationId xmlns:a16="http://schemas.microsoft.com/office/drawing/2014/main" xmlns="" id="{3BE5A029-CFC2-421F-B865-22F4A961BECC}"/>
              </a:ext>
            </a:extLst>
          </p:cNvPr>
          <p:cNvSpPr txBox="1"/>
          <p:nvPr/>
        </p:nvSpPr>
        <p:spPr>
          <a:xfrm>
            <a:off x="839174" y="1721122"/>
            <a:ext cx="4261584" cy="369332"/>
          </a:xfrm>
          <a:prstGeom prst="rect">
            <a:avLst/>
          </a:prstGeom>
          <a:noFill/>
        </p:spPr>
        <p:txBody>
          <a:bodyPr wrap="square" rtlCol="0">
            <a:spAutoFit/>
          </a:bodyPr>
          <a:lstStyle/>
          <a:p>
            <a:r>
              <a:rPr lang="tr-TR" dirty="0"/>
              <a:t>KİMYA LABORATUVARI DALI</a:t>
            </a:r>
          </a:p>
        </p:txBody>
      </p:sp>
      <p:sp>
        <p:nvSpPr>
          <p:cNvPr id="13" name="Metin kutusu 12">
            <a:extLst>
              <a:ext uri="{FF2B5EF4-FFF2-40B4-BE49-F238E27FC236}">
                <a16:creationId xmlns:a16="http://schemas.microsoft.com/office/drawing/2014/main" xmlns="" id="{DFA4FD19-6383-4A00-9D2E-5812937514D0}"/>
              </a:ext>
            </a:extLst>
          </p:cNvPr>
          <p:cNvSpPr txBox="1"/>
          <p:nvPr/>
        </p:nvSpPr>
        <p:spPr>
          <a:xfrm>
            <a:off x="839174" y="2211329"/>
            <a:ext cx="4738293" cy="954107"/>
          </a:xfrm>
          <a:prstGeom prst="rect">
            <a:avLst/>
          </a:prstGeom>
          <a:noFill/>
        </p:spPr>
        <p:txBody>
          <a:bodyPr wrap="square" rtlCol="0">
            <a:spAutoFit/>
          </a:bodyPr>
          <a:lstStyle/>
          <a:p>
            <a:pPr algn="just"/>
            <a:r>
              <a:rPr lang="tr-TR" sz="1400" b="1" dirty="0"/>
              <a:t>Tanımı: </a:t>
            </a:r>
            <a:r>
              <a:rPr lang="tr-TR" sz="1400" dirty="0"/>
              <a:t>Temel fiziksel ve kimyasal işlemlere; nitel, nicel ve enstrümantal analize;  kalite kontrol işlemlerine, numune almaya ve araç gereçlerin bakımına yönelik eğitim ve öğretim verilen daldır.</a:t>
            </a:r>
          </a:p>
        </p:txBody>
      </p:sp>
      <p:sp>
        <p:nvSpPr>
          <p:cNvPr id="10" name="Metin kutusu 9">
            <a:extLst>
              <a:ext uri="{FF2B5EF4-FFF2-40B4-BE49-F238E27FC236}">
                <a16:creationId xmlns:a16="http://schemas.microsoft.com/office/drawing/2014/main" xmlns="" id="{79BE3E83-3E57-4DA6-B6E4-0608D51FDA1B}"/>
              </a:ext>
            </a:extLst>
          </p:cNvPr>
          <p:cNvSpPr txBox="1"/>
          <p:nvPr/>
        </p:nvSpPr>
        <p:spPr>
          <a:xfrm>
            <a:off x="3887174" y="1127835"/>
            <a:ext cx="4417651" cy="461665"/>
          </a:xfrm>
          <a:prstGeom prst="rect">
            <a:avLst/>
          </a:prstGeom>
          <a:noFill/>
        </p:spPr>
        <p:txBody>
          <a:bodyPr wrap="square" rtlCol="0">
            <a:spAutoFit/>
          </a:bodyPr>
          <a:lstStyle/>
          <a:p>
            <a:pPr algn="ctr"/>
            <a:r>
              <a:rPr lang="tr-TR" sz="2400" b="1" dirty="0"/>
              <a:t>KİMYA TEKNOLOJİSİ ALANI</a:t>
            </a:r>
          </a:p>
        </p:txBody>
      </p:sp>
      <p:sp>
        <p:nvSpPr>
          <p:cNvPr id="15" name="Dikdörtgen 14">
            <a:extLst>
              <a:ext uri="{FF2B5EF4-FFF2-40B4-BE49-F238E27FC236}">
                <a16:creationId xmlns:a16="http://schemas.microsoft.com/office/drawing/2014/main" xmlns="" id="{2090A62D-1C7D-4799-8988-FC06C71D527A}"/>
              </a:ext>
            </a:extLst>
          </p:cNvPr>
          <p:cNvSpPr/>
          <p:nvPr/>
        </p:nvSpPr>
        <p:spPr>
          <a:xfrm>
            <a:off x="839174" y="3429000"/>
            <a:ext cx="4869494" cy="954107"/>
          </a:xfrm>
          <a:prstGeom prst="rect">
            <a:avLst/>
          </a:prstGeom>
        </p:spPr>
        <p:txBody>
          <a:bodyPr wrap="square">
            <a:spAutoFit/>
          </a:bodyPr>
          <a:lstStyle/>
          <a:p>
            <a:pPr algn="just"/>
            <a:r>
              <a:rPr lang="tr-TR" sz="1400" b="1" dirty="0"/>
              <a:t>Amacı: </a:t>
            </a:r>
            <a:r>
              <a:rPr lang="tr-TR" sz="1400" dirty="0"/>
              <a:t>Temel fiziksel ve kimyasal işlemleri yapma; nitel, nicel ve enstrümantal analiz yapma;  kalite kontrol işlemlerini ve araç gereçlerin bakımını yapma ve numune alma yeterliklerine sahip meslek elemanları yetiştirmektir</a:t>
            </a:r>
          </a:p>
        </p:txBody>
      </p:sp>
      <p:pic>
        <p:nvPicPr>
          <p:cNvPr id="5" name="Resim 4">
            <a:extLst>
              <a:ext uri="{FF2B5EF4-FFF2-40B4-BE49-F238E27FC236}">
                <a16:creationId xmlns:a16="http://schemas.microsoft.com/office/drawing/2014/main" xmlns="" id="{E0F5CE15-11A7-44D2-8C41-B3D07A84EE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4858" y="1721122"/>
            <a:ext cx="5636564" cy="4145717"/>
          </a:xfrm>
          <a:prstGeom prst="rect">
            <a:avLst/>
          </a:prstGeom>
        </p:spPr>
      </p:pic>
    </p:spTree>
    <p:extLst>
      <p:ext uri="{BB962C8B-B14F-4D97-AF65-F5344CB8AC3E}">
        <p14:creationId xmlns:p14="http://schemas.microsoft.com/office/powerpoint/2010/main" val="301984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27221" y="132347"/>
            <a:ext cx="10964778" cy="995488"/>
          </a:xfrm>
          <a:solidFill>
            <a:srgbClr val="EAAC14"/>
          </a:solidFill>
        </p:spPr>
        <p:txBody>
          <a:bodyPr rtlCol="0">
            <a:noAutofit/>
          </a:bodyPr>
          <a:lstStyle/>
          <a:p>
            <a:pPr rtl="0"/>
            <a:r>
              <a:rPr lang="tr-TR" sz="2000" b="1" dirty="0"/>
              <a:t>TOROSLAR /MERSİN</a:t>
            </a:r>
            <a:br>
              <a:rPr lang="tr-TR" sz="2000" b="1" dirty="0"/>
            </a:br>
            <a:r>
              <a:rPr lang="tr-TR" sz="2000" b="1" dirty="0"/>
              <a:t>ATATÜRK MESLEKİ VE TEKNİK ANADOLU LİSESİ</a:t>
            </a:r>
          </a:p>
        </p:txBody>
      </p:sp>
      <p:sp>
        <p:nvSpPr>
          <p:cNvPr id="6" name="Metin kutusu 5">
            <a:extLst>
              <a:ext uri="{FF2B5EF4-FFF2-40B4-BE49-F238E27FC236}">
                <a16:creationId xmlns:a16="http://schemas.microsoft.com/office/drawing/2014/main" xmlns="" id="{FB3DCF49-2624-4353-9895-18DF990B1644}"/>
              </a:ext>
            </a:extLst>
          </p:cNvPr>
          <p:cNvSpPr txBox="1"/>
          <p:nvPr/>
        </p:nvSpPr>
        <p:spPr>
          <a:xfrm>
            <a:off x="3887173" y="1210612"/>
            <a:ext cx="5093197" cy="461665"/>
          </a:xfrm>
          <a:prstGeom prst="rect">
            <a:avLst/>
          </a:prstGeom>
          <a:noFill/>
        </p:spPr>
        <p:txBody>
          <a:bodyPr wrap="square" rtlCol="0">
            <a:spAutoFit/>
          </a:bodyPr>
          <a:lstStyle/>
          <a:p>
            <a:pPr algn="ctr"/>
            <a:r>
              <a:rPr lang="tr-TR" sz="2400" b="1" dirty="0"/>
              <a:t>MAKİNE TEKNOLOJİSİ ALANI</a:t>
            </a:r>
          </a:p>
        </p:txBody>
      </p:sp>
      <p:pic>
        <p:nvPicPr>
          <p:cNvPr id="11" name="Resim 10">
            <a:extLst>
              <a:ext uri="{FF2B5EF4-FFF2-40B4-BE49-F238E27FC236}">
                <a16:creationId xmlns:a16="http://schemas.microsoft.com/office/drawing/2014/main" xmlns="" id="{A2BEB8ED-4DE3-4452-A2BF-17A0E815D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20" y="116666"/>
            <a:ext cx="1011169" cy="1011169"/>
          </a:xfrm>
          <a:prstGeom prst="rect">
            <a:avLst/>
          </a:prstGeom>
        </p:spPr>
      </p:pic>
      <p:pic>
        <p:nvPicPr>
          <p:cNvPr id="8" name="3 İçerik Yer Tutucusu" descr="DSC07340.JPG">
            <a:extLst>
              <a:ext uri="{FF2B5EF4-FFF2-40B4-BE49-F238E27FC236}">
                <a16:creationId xmlns:a16="http://schemas.microsoft.com/office/drawing/2014/main" xmlns="" id="{62EF2160-874D-4D86-8863-C2B29BB9C1A6}"/>
              </a:ext>
            </a:extLst>
          </p:cNvPr>
          <p:cNvPicPr>
            <a:picLocks noChangeAspect="1"/>
          </p:cNvPicPr>
          <p:nvPr/>
        </p:nvPicPr>
        <p:blipFill>
          <a:blip r:embed="rId4" cstate="print"/>
          <a:stretch>
            <a:fillRect/>
          </a:stretch>
        </p:blipFill>
        <p:spPr>
          <a:xfrm>
            <a:off x="7251806" y="1672277"/>
            <a:ext cx="3718586" cy="2448673"/>
          </a:xfrm>
          <a:prstGeom prst="rect">
            <a:avLst/>
          </a:prstGeom>
        </p:spPr>
      </p:pic>
      <p:sp>
        <p:nvSpPr>
          <p:cNvPr id="4" name="Metin kutusu 3">
            <a:extLst>
              <a:ext uri="{FF2B5EF4-FFF2-40B4-BE49-F238E27FC236}">
                <a16:creationId xmlns:a16="http://schemas.microsoft.com/office/drawing/2014/main" xmlns="" id="{3BE5A029-CFC2-421F-B865-22F4A961BECC}"/>
              </a:ext>
            </a:extLst>
          </p:cNvPr>
          <p:cNvSpPr txBox="1"/>
          <p:nvPr/>
        </p:nvSpPr>
        <p:spPr>
          <a:xfrm>
            <a:off x="870958" y="1755054"/>
            <a:ext cx="4261584" cy="369332"/>
          </a:xfrm>
          <a:prstGeom prst="rect">
            <a:avLst/>
          </a:prstGeom>
          <a:noFill/>
        </p:spPr>
        <p:txBody>
          <a:bodyPr wrap="square" rtlCol="0">
            <a:spAutoFit/>
          </a:bodyPr>
          <a:lstStyle/>
          <a:p>
            <a:r>
              <a:rPr lang="tr-TR" dirty="0"/>
              <a:t>Makine Bakım Onarımı Dalı</a:t>
            </a:r>
          </a:p>
        </p:txBody>
      </p:sp>
      <p:sp>
        <p:nvSpPr>
          <p:cNvPr id="12" name="Metin kutusu 11">
            <a:extLst>
              <a:ext uri="{FF2B5EF4-FFF2-40B4-BE49-F238E27FC236}">
                <a16:creationId xmlns:a16="http://schemas.microsoft.com/office/drawing/2014/main" xmlns="" id="{1D4CE1DC-1B92-4C63-8224-841E535AEDFD}"/>
              </a:ext>
            </a:extLst>
          </p:cNvPr>
          <p:cNvSpPr txBox="1"/>
          <p:nvPr/>
        </p:nvSpPr>
        <p:spPr>
          <a:xfrm>
            <a:off x="970375" y="3489070"/>
            <a:ext cx="5463396" cy="3046988"/>
          </a:xfrm>
          <a:prstGeom prst="rect">
            <a:avLst/>
          </a:prstGeom>
          <a:noFill/>
        </p:spPr>
        <p:txBody>
          <a:bodyPr wrap="square" rtlCol="0">
            <a:spAutoFit/>
          </a:bodyPr>
          <a:lstStyle/>
          <a:p>
            <a:r>
              <a:rPr lang="tr-TR" sz="1200" dirty="0"/>
              <a:t>Görevleri :</a:t>
            </a:r>
            <a:br>
              <a:rPr lang="tr-TR" sz="1200" dirty="0"/>
            </a:br>
            <a:r>
              <a:rPr lang="tr-TR" sz="1200" dirty="0"/>
              <a:t>- Sistemi faal durumda tutmak.</a:t>
            </a:r>
            <a:br>
              <a:rPr lang="tr-TR" sz="1200" dirty="0"/>
            </a:br>
            <a:r>
              <a:rPr lang="tr-TR" sz="1200" dirty="0"/>
              <a:t>- Makinelerin periyodik bakımını yapmak.</a:t>
            </a:r>
            <a:br>
              <a:rPr lang="tr-TR" sz="1200" dirty="0"/>
            </a:br>
            <a:r>
              <a:rPr lang="tr-TR" sz="1200" dirty="0"/>
              <a:t>- Arıza tespiti yapmak.</a:t>
            </a:r>
            <a:br>
              <a:rPr lang="tr-TR" sz="1200" dirty="0"/>
            </a:br>
            <a:r>
              <a:rPr lang="tr-TR" sz="1200" dirty="0"/>
              <a:t>- Onarım yapmak.</a:t>
            </a:r>
            <a:br>
              <a:rPr lang="tr-TR" sz="1200" dirty="0"/>
            </a:br>
            <a:r>
              <a:rPr lang="tr-TR" sz="1200" dirty="0"/>
              <a:t>- Makine yerleşimi yapmak.</a:t>
            </a:r>
            <a:br>
              <a:rPr lang="tr-TR" sz="1200" dirty="0"/>
            </a:br>
            <a:r>
              <a:rPr lang="tr-TR" sz="1200" dirty="0"/>
              <a:t>- Makine montajı yapmak.</a:t>
            </a:r>
            <a:br>
              <a:rPr lang="tr-TR" sz="1200" dirty="0"/>
            </a:br>
            <a:r>
              <a:rPr lang="tr-TR" sz="1200" dirty="0"/>
              <a:t>- Mesleki gelişim ve sanayicilere rehberlik yapmak.</a:t>
            </a:r>
            <a:br>
              <a:rPr lang="tr-TR" sz="1200" dirty="0"/>
            </a:br>
            <a:r>
              <a:rPr lang="tr-TR" sz="1200" dirty="0"/>
              <a:t>- Temel tesviye işlemleri yapmak</a:t>
            </a:r>
            <a:br>
              <a:rPr lang="tr-TR" sz="1200" dirty="0"/>
            </a:br>
            <a:r>
              <a:rPr lang="tr-TR" sz="1200" dirty="0"/>
              <a:t>-Elektrik ve elektronik sistemlerin bakım ve onarımını yapmak.</a:t>
            </a:r>
            <a:br>
              <a:rPr lang="tr-TR" sz="1200" dirty="0"/>
            </a:br>
            <a:r>
              <a:rPr lang="tr-TR" sz="1200" dirty="0"/>
              <a:t>- Hidrolik-</a:t>
            </a:r>
            <a:r>
              <a:rPr lang="tr-TR" sz="1200" dirty="0" err="1"/>
              <a:t>Pnömatik</a:t>
            </a:r>
            <a:r>
              <a:rPr lang="tr-TR" sz="1200" dirty="0"/>
              <a:t> sistemlerin bakım ve onarımını yapmak.</a:t>
            </a:r>
            <a:br>
              <a:rPr lang="tr-TR" sz="1200" dirty="0"/>
            </a:br>
            <a:r>
              <a:rPr lang="tr-TR" sz="1200" dirty="0"/>
              <a:t>- Gerektiğinde bakım ve onarım için aparat tasarımı yaparak uygulamak.</a:t>
            </a:r>
            <a:br>
              <a:rPr lang="tr-TR" sz="1200" dirty="0"/>
            </a:br>
            <a:r>
              <a:rPr lang="tr-TR" sz="1200" dirty="0"/>
              <a:t>- Sistemi işletmeye almak</a:t>
            </a:r>
            <a:br>
              <a:rPr lang="tr-TR" sz="1200" dirty="0"/>
            </a:br>
            <a:r>
              <a:rPr lang="tr-TR" sz="1200" dirty="0"/>
              <a:t>- Bakım </a:t>
            </a:r>
            <a:r>
              <a:rPr lang="tr-TR" sz="1200" dirty="0" err="1"/>
              <a:t>katoloğunu</a:t>
            </a:r>
            <a:r>
              <a:rPr lang="tr-TR" sz="1200" dirty="0"/>
              <a:t> incelemek</a:t>
            </a:r>
            <a:br>
              <a:rPr lang="tr-TR" sz="1200" dirty="0"/>
            </a:br>
            <a:r>
              <a:rPr lang="tr-TR" sz="1200" dirty="0"/>
              <a:t>- İş organizasyonu ve planlama yapmak.</a:t>
            </a:r>
            <a:br>
              <a:rPr lang="tr-TR" sz="1200" dirty="0"/>
            </a:br>
            <a:r>
              <a:rPr lang="tr-TR" sz="1200" dirty="0"/>
              <a:t>- İş güvenliği kurallarına uymak.</a:t>
            </a:r>
          </a:p>
        </p:txBody>
      </p:sp>
      <p:sp>
        <p:nvSpPr>
          <p:cNvPr id="13" name="Metin kutusu 12">
            <a:extLst>
              <a:ext uri="{FF2B5EF4-FFF2-40B4-BE49-F238E27FC236}">
                <a16:creationId xmlns:a16="http://schemas.microsoft.com/office/drawing/2014/main" xmlns="" id="{DFA4FD19-6383-4A00-9D2E-5812937514D0}"/>
              </a:ext>
            </a:extLst>
          </p:cNvPr>
          <p:cNvSpPr txBox="1"/>
          <p:nvPr/>
        </p:nvSpPr>
        <p:spPr>
          <a:xfrm>
            <a:off x="885268" y="2199380"/>
            <a:ext cx="4738293" cy="1169551"/>
          </a:xfrm>
          <a:prstGeom prst="rect">
            <a:avLst/>
          </a:prstGeom>
          <a:noFill/>
        </p:spPr>
        <p:txBody>
          <a:bodyPr wrap="square" rtlCol="0">
            <a:spAutoFit/>
          </a:bodyPr>
          <a:lstStyle/>
          <a:p>
            <a:r>
              <a:rPr lang="tr-TR" sz="1400" b="1" dirty="0">
                <a:effectLst>
                  <a:outerShdw blurRad="38100" dist="38100" dir="2700000" algn="tl">
                    <a:srgbClr val="000000">
                      <a:alpha val="43137"/>
                    </a:srgbClr>
                  </a:outerShdw>
                </a:effectLst>
              </a:rPr>
              <a:t>MAKİNE BAKIM ONARIMCISI</a:t>
            </a:r>
            <a:r>
              <a:rPr lang="tr-TR" sz="1400" dirty="0"/>
              <a:t/>
            </a:r>
            <a:br>
              <a:rPr lang="tr-TR" sz="1400" dirty="0"/>
            </a:br>
            <a:r>
              <a:rPr lang="tr-TR" sz="1400" b="1" dirty="0"/>
              <a:t>Tanımı :</a:t>
            </a:r>
            <a:r>
              <a:rPr lang="tr-TR" sz="1400" dirty="0"/>
              <a:t>Tezgah kurulumunu yapan, tezgahların bakım kataloglarını inceleyerek arıza tespitini yapan, arızalı parçayı onaran ya da yenisi ile değiştiren tezgah ve makinelerin periyodik bakımlarını yapan nitelikli kişidir.</a:t>
            </a:r>
          </a:p>
        </p:txBody>
      </p:sp>
      <p:pic>
        <p:nvPicPr>
          <p:cNvPr id="16" name="3 İçerik Yer Tutucusu" descr="DSC07337.JPG">
            <a:extLst>
              <a:ext uri="{FF2B5EF4-FFF2-40B4-BE49-F238E27FC236}">
                <a16:creationId xmlns:a16="http://schemas.microsoft.com/office/drawing/2014/main" xmlns="" id="{E1227C46-0540-497A-AA43-9C7654ACD51F}"/>
              </a:ext>
            </a:extLst>
          </p:cNvPr>
          <p:cNvPicPr>
            <a:picLocks noGrp="1" noChangeAspect="1"/>
          </p:cNvPicPr>
          <p:nvPr>
            <p:ph idx="1"/>
          </p:nvPr>
        </p:nvPicPr>
        <p:blipFill>
          <a:blip r:embed="rId5" cstate="print"/>
          <a:stretch>
            <a:fillRect/>
          </a:stretch>
        </p:blipFill>
        <p:spPr>
          <a:xfrm>
            <a:off x="7223556" y="4203727"/>
            <a:ext cx="3775087" cy="2448000"/>
          </a:xfrm>
        </p:spPr>
      </p:pic>
    </p:spTree>
    <p:extLst>
      <p:ext uri="{BB962C8B-B14F-4D97-AF65-F5344CB8AC3E}">
        <p14:creationId xmlns:p14="http://schemas.microsoft.com/office/powerpoint/2010/main" val="22806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is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1321</TotalTime>
  <Words>2210</Words>
  <Application>Microsoft Office PowerPoint</Application>
  <PresentationFormat>Geniş ekran</PresentationFormat>
  <Paragraphs>394</Paragraphs>
  <Slides>31</Slides>
  <Notes>31</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31</vt:i4>
      </vt:variant>
    </vt:vector>
  </HeadingPairs>
  <TitlesOfParts>
    <vt:vector size="39" baseType="lpstr">
      <vt:lpstr>Arial</vt:lpstr>
      <vt:lpstr>Calibri</vt:lpstr>
      <vt:lpstr>Calibri Light</vt:lpstr>
      <vt:lpstr>Noto Sans Symbols</vt:lpstr>
      <vt:lpstr>Symbol</vt:lpstr>
      <vt:lpstr>Times New Roman</vt:lpstr>
      <vt:lpstr>Wingdings</vt:lpstr>
      <vt:lpstr>Office Theme</vt:lpstr>
      <vt:lpstr>TOROSLAR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lpstr>TOROSLAR /MERSİN ATATÜRK MESLEKİ VE TEKNİK ANADOLU LİSESİ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TOROSLAR ATATÜRK MESLEKİ VE TEKNİK ANADOLU LİSESİ</dc:title>
  <dc:creator>Master_Sef</dc:creator>
  <cp:lastModifiedBy>beyza</cp:lastModifiedBy>
  <cp:revision>58</cp:revision>
  <dcterms:created xsi:type="dcterms:W3CDTF">2019-02-25T10:07:07Z</dcterms:created>
  <dcterms:modified xsi:type="dcterms:W3CDTF">2020-04-22T16:59:07Z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74069100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